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70" r:id="rId4"/>
    <p:sldId id="268" r:id="rId5"/>
    <p:sldId id="271" r:id="rId6"/>
    <p:sldId id="275" r:id="rId7"/>
    <p:sldId id="272" r:id="rId8"/>
    <p:sldId id="273" r:id="rId9"/>
    <p:sldId id="274" r:id="rId10"/>
    <p:sldId id="266" r:id="rId11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9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BEE0"/>
    <a:srgbClr val="13468E"/>
    <a:srgbClr val="1D64C6"/>
    <a:srgbClr val="999999"/>
    <a:srgbClr val="0D336B"/>
    <a:srgbClr val="1A59B2"/>
    <a:srgbClr val="B1D4FB"/>
    <a:srgbClr val="1C64C6"/>
    <a:srgbClr val="59ACF4"/>
    <a:srgbClr val="1A5A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52"/>
    <p:restoredTop sz="96327"/>
  </p:normalViewPr>
  <p:slideViewPr>
    <p:cSldViewPr snapToGrid="0" snapToObjects="1" showGuides="1">
      <p:cViewPr varScale="1">
        <p:scale>
          <a:sx n="83" d="100"/>
          <a:sy n="83" d="100"/>
        </p:scale>
        <p:origin x="60" y="660"/>
      </p:cViewPr>
      <p:guideLst>
        <p:guide orient="horz" pos="2069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0742E-3693-7A45-AC28-CD4B688B0E8A}" type="datetimeFigureOut">
              <a:rPr kumimoji="1" lang="ko-KR" altLang="en-US" smtClean="0"/>
              <a:t>2024-04-03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3AC49-B33E-654F-AFD7-7203933FC4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0416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0742E-3693-7A45-AC28-CD4B688B0E8A}" type="datetimeFigureOut">
              <a:rPr kumimoji="1" lang="ko-KR" altLang="en-US" smtClean="0"/>
              <a:t>2024-04-03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23AC49-B33E-654F-AFD7-7203933FC40E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601B8FE-225D-9A42-8E44-1D6C841EF1CA}"/>
              </a:ext>
            </a:extLst>
          </p:cNvPr>
          <p:cNvSpPr/>
          <p:nvPr userDrawn="1"/>
        </p:nvSpPr>
        <p:spPr>
          <a:xfrm>
            <a:off x="0" y="7258"/>
            <a:ext cx="9906000" cy="1870269"/>
          </a:xfrm>
          <a:prstGeom prst="rect">
            <a:avLst/>
          </a:prstGeom>
          <a:solidFill>
            <a:srgbClr val="0D336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C3BE665-C0E2-064B-AA03-07691D42221A}"/>
              </a:ext>
            </a:extLst>
          </p:cNvPr>
          <p:cNvSpPr/>
          <p:nvPr userDrawn="1"/>
        </p:nvSpPr>
        <p:spPr>
          <a:xfrm>
            <a:off x="0" y="1884784"/>
            <a:ext cx="9906000" cy="4973215"/>
          </a:xfrm>
          <a:prstGeom prst="rect">
            <a:avLst/>
          </a:prstGeom>
          <a:solidFill>
            <a:schemeClr val="bg1"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689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C0742E-3693-7A45-AC28-CD4B688B0E8A}" type="datetimeFigureOut">
              <a:rPr kumimoji="1" lang="ko-KR" altLang="en-US" smtClean="0"/>
              <a:t>2024-04-03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23AC49-B33E-654F-AFD7-7203933FC4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3983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ensorflow.org/hub/tutorials/wav2vec2_saved_model_finetuning?hl=ko" TargetMode="External"/><Relationship Id="rId13" Type="http://schemas.openxmlformats.org/officeDocument/2006/relationships/hyperlink" Target="https://catius.io/ko/brand" TargetMode="External"/><Relationship Id="rId3" Type="http://schemas.openxmlformats.org/officeDocument/2006/relationships/hyperlink" Target="https://www.youtube.com/watch?v=U3j9-iMOKWQ" TargetMode="External"/><Relationship Id="rId7" Type="http://schemas.openxmlformats.org/officeDocument/2006/relationships/hyperlink" Target="https://happy-obok.tistory.com/69" TargetMode="External"/><Relationship Id="rId12" Type="http://schemas.openxmlformats.org/officeDocument/2006/relationships/hyperlink" Target="https://wonderfull1.cafe24.com/product/%EB%8B%A4%EC%86%9Cb-%EC%9D%B8%EA%B3%B5%EC%A7%80%EB%8A%A5-%EB%8F%8C%EB%B4%84-%EB%A1%9C%EB%B4%87/48/category/101/display/1/" TargetMode="External"/><Relationship Id="rId2" Type="http://schemas.openxmlformats.org/officeDocument/2006/relationships/hyperlink" Target="https://velog.io/@brokyeom/%ED%86%A0%EC%9D%B4%ED%94%84%EB%A1%9C%EC%A0%9D%ED%8A%B8-%EA%B8%B0%EB%A7%90%EA%B3%BC%EC%A0%9C%EB%A1%9C-LLM-%EC%82%AC%EC%9A%A9%EB%B2%95-%EC%B0%8D%EB%A8%B9%ED%95%98%EA%B8%B0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ittlefoxdiary.tistory.com/42" TargetMode="External"/><Relationship Id="rId11" Type="http://schemas.openxmlformats.org/officeDocument/2006/relationships/hyperlink" Target="https://m.blog.naver.com/korca02220/221724072642" TargetMode="External"/><Relationship Id="rId5" Type="http://schemas.openxmlformats.org/officeDocument/2006/relationships/hyperlink" Target="https://ko.shaip.com/offerings/speech-data-catalog/korean-dataset/" TargetMode="External"/><Relationship Id="rId10" Type="http://schemas.openxmlformats.org/officeDocument/2006/relationships/hyperlink" Target="https://aifactory.space/task/2340/overview" TargetMode="External"/><Relationship Id="rId4" Type="http://schemas.openxmlformats.org/officeDocument/2006/relationships/hyperlink" Target="https://www.youtube.com/watch?v=XPXXpIx0LCE" TargetMode="External"/><Relationship Id="rId9" Type="http://schemas.openxmlformats.org/officeDocument/2006/relationships/hyperlink" Target="http://blog.mahler83.net/archives/3848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1002D11-B993-B84C-B1A6-EB96D8EC88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3262" t="610" r="33522" b="6110"/>
          <a:stretch/>
        </p:blipFill>
        <p:spPr>
          <a:xfrm>
            <a:off x="29352565" y="0"/>
            <a:ext cx="22614392" cy="15670924"/>
          </a:xfrm>
          <a:prstGeom prst="rect">
            <a:avLst/>
          </a:prstGeom>
          <a:gradFill>
            <a:gsLst>
              <a:gs pos="0">
                <a:srgbClr val="00F260"/>
              </a:gs>
              <a:gs pos="100000">
                <a:srgbClr val="0575E6"/>
              </a:gs>
            </a:gsLst>
            <a:lin ang="5400000" scaled="1"/>
          </a:gradFill>
          <a:ln>
            <a:noFill/>
          </a:ln>
        </p:spPr>
      </p:pic>
      <p:sp>
        <p:nvSpPr>
          <p:cNvPr id="5" name="자유형 4">
            <a:extLst>
              <a:ext uri="{FF2B5EF4-FFF2-40B4-BE49-F238E27FC236}">
                <a16:creationId xmlns:a16="http://schemas.microsoft.com/office/drawing/2014/main" id="{EAFB9A47-6316-FA41-B982-B0F144E112F4}"/>
              </a:ext>
            </a:extLst>
          </p:cNvPr>
          <p:cNvSpPr/>
          <p:nvPr/>
        </p:nvSpPr>
        <p:spPr>
          <a:xfrm>
            <a:off x="26766981" y="0"/>
            <a:ext cx="16197944" cy="15652312"/>
          </a:xfrm>
          <a:custGeom>
            <a:avLst/>
            <a:gdLst>
              <a:gd name="connsiteX0" fmla="*/ 0 w 16197944"/>
              <a:gd name="connsiteY0" fmla="*/ 0 h 15773400"/>
              <a:gd name="connsiteX1" fmla="*/ 10662428 w 16197944"/>
              <a:gd name="connsiteY1" fmla="*/ 0 h 15773400"/>
              <a:gd name="connsiteX2" fmla="*/ 16197944 w 16197944"/>
              <a:gd name="connsiteY2" fmla="*/ 5535517 h 15773400"/>
              <a:gd name="connsiteX3" fmla="*/ 16197944 w 16197944"/>
              <a:gd name="connsiteY3" fmla="*/ 15773400 h 15773400"/>
              <a:gd name="connsiteX4" fmla="*/ 0 w 16197944"/>
              <a:gd name="connsiteY4" fmla="*/ 15773400 h 1577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97944" h="15773400">
                <a:moveTo>
                  <a:pt x="0" y="0"/>
                </a:moveTo>
                <a:lnTo>
                  <a:pt x="10662428" y="0"/>
                </a:lnTo>
                <a:lnTo>
                  <a:pt x="16197944" y="5535517"/>
                </a:lnTo>
                <a:lnTo>
                  <a:pt x="16197944" y="15773400"/>
                </a:lnTo>
                <a:lnTo>
                  <a:pt x="0" y="15773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74237" dist="38100" dir="18900000" sx="101000" sy="101000" algn="b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 b="1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6C621C5-60AB-1B4A-8D91-D657B53C8996}"/>
              </a:ext>
            </a:extLst>
          </p:cNvPr>
          <p:cNvSpPr/>
          <p:nvPr/>
        </p:nvSpPr>
        <p:spPr>
          <a:xfrm>
            <a:off x="37325162" y="8004236"/>
            <a:ext cx="1171956" cy="1171956"/>
          </a:xfrm>
          <a:prstGeom prst="ellipse">
            <a:avLst/>
          </a:prstGeom>
          <a:pattFill prst="wd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각 삼각형[R] 6">
            <a:extLst>
              <a:ext uri="{FF2B5EF4-FFF2-40B4-BE49-F238E27FC236}">
                <a16:creationId xmlns:a16="http://schemas.microsoft.com/office/drawing/2014/main" id="{F0A66818-A4AE-3645-8018-8FE2DE16BB82}"/>
              </a:ext>
            </a:extLst>
          </p:cNvPr>
          <p:cNvSpPr/>
          <p:nvPr/>
        </p:nvSpPr>
        <p:spPr>
          <a:xfrm>
            <a:off x="26766983" y="12325789"/>
            <a:ext cx="11427907" cy="3326524"/>
          </a:xfrm>
          <a:prstGeom prst="rtTriangle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1955AF-CF6C-2F40-BC7A-B3C415C08CCD}"/>
              </a:ext>
            </a:extLst>
          </p:cNvPr>
          <p:cNvSpPr txBox="1"/>
          <p:nvPr/>
        </p:nvSpPr>
        <p:spPr>
          <a:xfrm>
            <a:off x="28059837" y="5716999"/>
            <a:ext cx="88344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2020</a:t>
            </a:r>
            <a:r>
              <a:rPr kumimoji="1" lang="ko-KR" altLang="en-US" sz="9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 서울특별시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EAE5B1-A5EA-3D42-8516-AF45CB335117}"/>
              </a:ext>
            </a:extLst>
          </p:cNvPr>
          <p:cNvSpPr txBox="1"/>
          <p:nvPr/>
        </p:nvSpPr>
        <p:spPr>
          <a:xfrm>
            <a:off x="28059837" y="7180141"/>
            <a:ext cx="100142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9600" b="1" dirty="0">
                <a:solidFill>
                  <a:srgbClr val="0575E6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정보공개 </a:t>
            </a:r>
            <a:r>
              <a:rPr kumimoji="1" lang="ko-KR" altLang="en-US" sz="9600" b="1" dirty="0" err="1">
                <a:solidFill>
                  <a:srgbClr val="0575E6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연차보고회</a:t>
            </a:r>
            <a:endParaRPr kumimoji="1" lang="en-US" altLang="ko-KR" sz="9600" b="1" dirty="0">
              <a:solidFill>
                <a:srgbClr val="0575E6"/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10" name="직각 삼각형[R] 9">
            <a:extLst>
              <a:ext uri="{FF2B5EF4-FFF2-40B4-BE49-F238E27FC236}">
                <a16:creationId xmlns:a16="http://schemas.microsoft.com/office/drawing/2014/main" id="{EB6DA890-2251-D949-B34C-62C0FD0510E2}"/>
              </a:ext>
            </a:extLst>
          </p:cNvPr>
          <p:cNvSpPr/>
          <p:nvPr/>
        </p:nvSpPr>
        <p:spPr>
          <a:xfrm>
            <a:off x="26766983" y="13338159"/>
            <a:ext cx="12599988" cy="2314153"/>
          </a:xfrm>
          <a:prstGeom prst="rtTriangl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25C3D70-1E33-9340-A0EA-1AF441208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59837" y="10763198"/>
            <a:ext cx="3302000" cy="901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03FFDEF-47D8-AC4A-9455-77B60E9EB8DE}"/>
              </a:ext>
            </a:extLst>
          </p:cNvPr>
          <p:cNvSpPr txBox="1"/>
          <p:nvPr/>
        </p:nvSpPr>
        <p:spPr>
          <a:xfrm>
            <a:off x="28059837" y="4951726"/>
            <a:ext cx="117839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시민과 소통하는 투명 행정</a:t>
            </a:r>
            <a:r>
              <a:rPr kumimoji="1" lang="en-US" altLang="ko-KR" sz="4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,</a:t>
            </a:r>
            <a:r>
              <a:rPr kumimoji="1" lang="ko-KR" altLang="en-US" sz="4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 서울시 정보공개가 앞장섭니다</a:t>
            </a:r>
            <a:r>
              <a:rPr kumimoji="1" lang="en-US" altLang="ko-KR" sz="4000" dirty="0">
                <a:latin typeface="NanumSquareOTF_ac" panose="020B0600000101010101" pitchFamily="34" charset="-127"/>
                <a:ea typeface="NanumSquareOTF_ac" panose="020B0600000101010101" pitchFamily="34" charset="-127"/>
              </a:rPr>
              <a:t>.</a:t>
            </a:r>
            <a:endParaRPr kumimoji="1" lang="ko-KR" altLang="en-US" sz="4000" dirty="0">
              <a:latin typeface="NanumSquareOTF_ac" panose="020B0600000101010101" pitchFamily="34" charset="-127"/>
              <a:ea typeface="NanumSquareOTF_ac" panose="020B0600000101010101" pitchFamily="34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53D692E-BF5E-3148-AF24-0820215410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6998" b="36997"/>
          <a:stretch/>
        </p:blipFill>
        <p:spPr>
          <a:xfrm>
            <a:off x="31802501" y="10763198"/>
            <a:ext cx="3908976" cy="1016502"/>
          </a:xfrm>
          <a:prstGeom prst="rect">
            <a:avLst/>
          </a:prstGeom>
        </p:spPr>
      </p:pic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0AF9396A-AD87-C945-847E-9627514FD3E0}"/>
              </a:ext>
            </a:extLst>
          </p:cNvPr>
          <p:cNvCxnSpPr>
            <a:cxnSpLocks/>
          </p:cNvCxnSpPr>
          <p:nvPr/>
        </p:nvCxnSpPr>
        <p:spPr>
          <a:xfrm>
            <a:off x="28059837" y="10436256"/>
            <a:ext cx="1199283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각 삼각형[R] 20">
            <a:extLst>
              <a:ext uri="{FF2B5EF4-FFF2-40B4-BE49-F238E27FC236}">
                <a16:creationId xmlns:a16="http://schemas.microsoft.com/office/drawing/2014/main" id="{E64A5C8F-1817-C14F-9F4B-487A83282DEA}"/>
              </a:ext>
            </a:extLst>
          </p:cNvPr>
          <p:cNvSpPr/>
          <p:nvPr/>
        </p:nvSpPr>
        <p:spPr>
          <a:xfrm>
            <a:off x="0" y="5398278"/>
            <a:ext cx="5014719" cy="1459723"/>
          </a:xfrm>
          <a:prstGeom prst="rtTriangle">
            <a:avLst/>
          </a:prstGeom>
          <a:gradFill>
            <a:gsLst>
              <a:gs pos="15000">
                <a:schemeClr val="bg1">
                  <a:lumMod val="6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직각 삼각형[R] 23">
            <a:extLst>
              <a:ext uri="{FF2B5EF4-FFF2-40B4-BE49-F238E27FC236}">
                <a16:creationId xmlns:a16="http://schemas.microsoft.com/office/drawing/2014/main" id="{BF4FAC61-FDA6-A74E-ABEB-A32BC2953E0A}"/>
              </a:ext>
            </a:extLst>
          </p:cNvPr>
          <p:cNvSpPr/>
          <p:nvPr/>
        </p:nvSpPr>
        <p:spPr>
          <a:xfrm>
            <a:off x="0" y="5842519"/>
            <a:ext cx="5529044" cy="1015481"/>
          </a:xfrm>
          <a:prstGeom prst="rtTriangle">
            <a:avLst/>
          </a:prstGeom>
          <a:gradFill>
            <a:gsLst>
              <a:gs pos="1300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B58C38A-3249-E943-8942-8FBF8620AC5A}"/>
              </a:ext>
            </a:extLst>
          </p:cNvPr>
          <p:cNvGrpSpPr/>
          <p:nvPr/>
        </p:nvGrpSpPr>
        <p:grpSpPr>
          <a:xfrm>
            <a:off x="2367422" y="1956859"/>
            <a:ext cx="5253041" cy="2282260"/>
            <a:chOff x="278693" y="3456711"/>
            <a:chExt cx="5253041" cy="122076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13031E4-BFE1-E943-80C5-18F097FD30CD}"/>
                </a:ext>
              </a:extLst>
            </p:cNvPr>
            <p:cNvSpPr txBox="1"/>
            <p:nvPr/>
          </p:nvSpPr>
          <p:spPr>
            <a:xfrm>
              <a:off x="2467367" y="4364681"/>
              <a:ext cx="793807" cy="3127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3200" b="1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3</a:t>
              </a:r>
              <a:r>
                <a:rPr kumimoji="1" lang="ko-KR" altLang="en-US" sz="3200" b="1" spc="-1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조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4C69DC0-8994-9146-98CD-467D0DD317CB}"/>
                </a:ext>
              </a:extLst>
            </p:cNvPr>
            <p:cNvSpPr txBox="1"/>
            <p:nvPr/>
          </p:nvSpPr>
          <p:spPr>
            <a:xfrm>
              <a:off x="278693" y="3456711"/>
              <a:ext cx="5253041" cy="4115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4400" b="1" spc="-150" dirty="0" err="1" smtClean="0">
                  <a:solidFill>
                    <a:srgbClr val="1A5AB2"/>
                  </a:solidFill>
                  <a:latin typeface="+mn-ea"/>
                </a:rPr>
                <a:t>Coco_friend</a:t>
              </a:r>
              <a:r>
                <a:rPr kumimoji="1" lang="en-US" altLang="ko-KR" sz="4400" b="1" spc="-150" dirty="0" smtClean="0">
                  <a:solidFill>
                    <a:srgbClr val="1A5AB2"/>
                  </a:solidFill>
                  <a:latin typeface="+mn-ea"/>
                </a:rPr>
                <a:t> project</a:t>
              </a:r>
              <a:r>
                <a:rPr kumimoji="1" lang="en-US" altLang="ko-KR" sz="4400" b="1" spc="-150" dirty="0" smtClean="0">
                  <a:solidFill>
                    <a:srgbClr val="1A5AB2"/>
                  </a:solidFill>
                  <a:latin typeface="+mn-ea"/>
                </a:rPr>
                <a:t> </a:t>
              </a:r>
              <a:endParaRPr kumimoji="1" lang="en-US" altLang="ko-KR" sz="4400" b="1" spc="-150" dirty="0">
                <a:solidFill>
                  <a:srgbClr val="1A5AB2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7630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51"/>
    </mc:Choice>
    <mc:Fallback xmlns="">
      <p:transition spd="slow" advTm="985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6A080144-9711-EF4D-8B26-BE4D6FB56887}"/>
              </a:ext>
            </a:extLst>
          </p:cNvPr>
          <p:cNvSpPr txBox="1"/>
          <p:nvPr/>
        </p:nvSpPr>
        <p:spPr>
          <a:xfrm>
            <a:off x="3473076" y="2623616"/>
            <a:ext cx="29097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01521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46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한쪽 모서리가 잘린 사각형 30">
            <a:extLst>
              <a:ext uri="{FF2B5EF4-FFF2-40B4-BE49-F238E27FC236}">
                <a16:creationId xmlns:a16="http://schemas.microsoft.com/office/drawing/2014/main" id="{BA7D5297-69E8-F942-997E-094C15B2084D}"/>
              </a:ext>
            </a:extLst>
          </p:cNvPr>
          <p:cNvSpPr/>
          <p:nvPr/>
        </p:nvSpPr>
        <p:spPr>
          <a:xfrm rot="10800000" flipV="1">
            <a:off x="-1552" y="0"/>
            <a:ext cx="9907551" cy="6858000"/>
          </a:xfrm>
          <a:prstGeom prst="snip1Rect">
            <a:avLst>
              <a:gd name="adj" fmla="val 17891"/>
            </a:avLst>
          </a:prstGeom>
          <a:solidFill>
            <a:schemeClr val="bg1"/>
          </a:solidFill>
          <a:ln>
            <a:solidFill>
              <a:srgbClr val="13468E"/>
            </a:solidFill>
          </a:ln>
          <a:effectLst>
            <a:outerShdw blurRad="165100" dist="38100" dir="13500000" sx="101000" sy="101000" algn="b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각 삼각형[R] 6">
            <a:extLst>
              <a:ext uri="{FF2B5EF4-FFF2-40B4-BE49-F238E27FC236}">
                <a16:creationId xmlns:a16="http://schemas.microsoft.com/office/drawing/2014/main" id="{74D6EC26-45CE-EB4C-A201-B04794A33033}"/>
              </a:ext>
            </a:extLst>
          </p:cNvPr>
          <p:cNvSpPr/>
          <p:nvPr/>
        </p:nvSpPr>
        <p:spPr>
          <a:xfrm flipH="1">
            <a:off x="7345482" y="5840963"/>
            <a:ext cx="2560517" cy="1017037"/>
          </a:xfrm>
          <a:prstGeom prst="rtTriangle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각 삼각형[R] 7">
            <a:extLst>
              <a:ext uri="{FF2B5EF4-FFF2-40B4-BE49-F238E27FC236}">
                <a16:creationId xmlns:a16="http://schemas.microsoft.com/office/drawing/2014/main" id="{EC084F8C-2593-564F-BD1C-61F43A3DD272}"/>
              </a:ext>
            </a:extLst>
          </p:cNvPr>
          <p:cNvSpPr/>
          <p:nvPr/>
        </p:nvSpPr>
        <p:spPr>
          <a:xfrm flipH="1">
            <a:off x="6805008" y="6204857"/>
            <a:ext cx="3100992" cy="653143"/>
          </a:xfrm>
          <a:prstGeom prst="rtTriangle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9B38EF-074C-F644-8760-082526529501}"/>
              </a:ext>
            </a:extLst>
          </p:cNvPr>
          <p:cNvSpPr txBox="1"/>
          <p:nvPr/>
        </p:nvSpPr>
        <p:spPr>
          <a:xfrm>
            <a:off x="3871614" y="587217"/>
            <a:ext cx="12747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400" b="1" spc="-150" dirty="0">
                <a:solidFill>
                  <a:srgbClr val="1A5AB2"/>
                </a:solidFill>
                <a:latin typeface="+mn-ea"/>
              </a:rPr>
              <a:t>목차</a:t>
            </a:r>
            <a:endParaRPr kumimoji="1" lang="en-US" altLang="ko-KR" sz="4400" b="1" spc="-150" dirty="0">
              <a:solidFill>
                <a:srgbClr val="1A5AB2"/>
              </a:solidFill>
              <a:latin typeface="+mn-ea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FC54E85-F0BA-294C-9724-3E3109E4E32E}"/>
              </a:ext>
            </a:extLst>
          </p:cNvPr>
          <p:cNvGrpSpPr/>
          <p:nvPr/>
        </p:nvGrpSpPr>
        <p:grpSpPr>
          <a:xfrm>
            <a:off x="6006463" y="2013196"/>
            <a:ext cx="1102614" cy="436338"/>
            <a:chOff x="3867480" y="2144009"/>
            <a:chExt cx="1102614" cy="436338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4ECBFC0F-EBCD-6341-B7D0-01BFF1746E87}"/>
                </a:ext>
              </a:extLst>
            </p:cNvPr>
            <p:cNvSpPr/>
            <p:nvPr/>
          </p:nvSpPr>
          <p:spPr>
            <a:xfrm>
              <a:off x="4569985" y="2144009"/>
              <a:ext cx="400109" cy="400109"/>
            </a:xfrm>
            <a:prstGeom prst="ellipse">
              <a:avLst/>
            </a:prstGeom>
            <a:gradFill>
              <a:gsLst>
                <a:gs pos="100000">
                  <a:srgbClr val="13468E"/>
                </a:gs>
                <a:gs pos="30000">
                  <a:srgbClr val="1A5AB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b="1" spc="-150" dirty="0" smtClean="0">
                  <a:solidFill>
                    <a:schemeClr val="bg1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04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CC707B-49D6-5E4F-A396-7B4651A08473}"/>
                </a:ext>
              </a:extLst>
            </p:cNvPr>
            <p:cNvSpPr txBox="1"/>
            <p:nvPr/>
          </p:nvSpPr>
          <p:spPr>
            <a:xfrm>
              <a:off x="3867480" y="2180237"/>
              <a:ext cx="750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spc="-150" dirty="0">
                  <a:solidFill>
                    <a:srgbClr val="1A5AB2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PART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309821E-81DF-4F47-9697-D4F61BAC4B61}"/>
              </a:ext>
            </a:extLst>
          </p:cNvPr>
          <p:cNvSpPr txBox="1"/>
          <p:nvPr/>
        </p:nvSpPr>
        <p:spPr>
          <a:xfrm>
            <a:off x="3455693" y="2049424"/>
            <a:ext cx="659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spc="-150" dirty="0">
                <a:solidFill>
                  <a:srgbClr val="1A5AB2"/>
                </a:solidFill>
                <a:latin typeface="+mn-ea"/>
              </a:rPr>
              <a:t>개요</a:t>
            </a:r>
            <a:endParaRPr kumimoji="1" lang="en-US" altLang="ko-KR" sz="2000" b="1" spc="-150" dirty="0">
              <a:solidFill>
                <a:srgbClr val="1A5AB2"/>
              </a:solidFill>
              <a:latin typeface="+mn-ea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8864D10F-131C-EF46-872E-06571E681754}"/>
              </a:ext>
            </a:extLst>
          </p:cNvPr>
          <p:cNvGrpSpPr/>
          <p:nvPr/>
        </p:nvGrpSpPr>
        <p:grpSpPr>
          <a:xfrm>
            <a:off x="2122466" y="3301741"/>
            <a:ext cx="1150635" cy="406592"/>
            <a:chOff x="3087905" y="1885839"/>
            <a:chExt cx="1150635" cy="406592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852B7931-5C83-8F49-BA55-EA662787BFCD}"/>
                </a:ext>
              </a:extLst>
            </p:cNvPr>
            <p:cNvSpPr/>
            <p:nvPr/>
          </p:nvSpPr>
          <p:spPr>
            <a:xfrm>
              <a:off x="3838431" y="1892322"/>
              <a:ext cx="400109" cy="400109"/>
            </a:xfrm>
            <a:prstGeom prst="ellipse">
              <a:avLst/>
            </a:prstGeom>
            <a:gradFill>
              <a:gsLst>
                <a:gs pos="100000">
                  <a:srgbClr val="13468E"/>
                </a:gs>
                <a:gs pos="30000">
                  <a:srgbClr val="1A5AB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b="1" spc="-150" dirty="0">
                  <a:solidFill>
                    <a:schemeClr val="bg1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02</a:t>
              </a:r>
              <a:endParaRPr kumimoji="1" lang="ko-KR" altLang="en-US" b="1" spc="-150" dirty="0">
                <a:solidFill>
                  <a:schemeClr val="bg1"/>
                </a:solidFill>
                <a:latin typeface="NanumSquareOTF_ac Bold" panose="020B0600000101010101" pitchFamily="34" charset="-127"/>
                <a:ea typeface="NanumSquareOTF_ac Bold" panose="020B0600000101010101" pitchFamily="34" charset="-127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604101D-E08A-874D-AF10-152C9AF04FC4}"/>
                </a:ext>
              </a:extLst>
            </p:cNvPr>
            <p:cNvSpPr txBox="1"/>
            <p:nvPr/>
          </p:nvSpPr>
          <p:spPr>
            <a:xfrm>
              <a:off x="3087905" y="1885839"/>
              <a:ext cx="750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spc="-150" dirty="0">
                  <a:solidFill>
                    <a:srgbClr val="1A5AB2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PART</a:t>
              </a: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1F47C086-E422-F144-AAA7-9AF56BD59B1C}"/>
              </a:ext>
            </a:extLst>
          </p:cNvPr>
          <p:cNvSpPr txBox="1"/>
          <p:nvPr/>
        </p:nvSpPr>
        <p:spPr>
          <a:xfrm>
            <a:off x="3408621" y="3332026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spc="-150" dirty="0" smtClean="0">
                <a:solidFill>
                  <a:srgbClr val="1A5AB2"/>
                </a:solidFill>
                <a:latin typeface="+mn-ea"/>
              </a:rPr>
              <a:t>시나리오</a:t>
            </a:r>
            <a:endParaRPr kumimoji="1" lang="en-US" altLang="ko-KR" sz="2000" b="1" spc="-150" dirty="0">
              <a:solidFill>
                <a:srgbClr val="1A5AB2"/>
              </a:solidFill>
              <a:latin typeface="+mn-ea"/>
            </a:endParaRP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13D3DACC-98E5-9248-A129-18AF0D0C2DEE}"/>
              </a:ext>
            </a:extLst>
          </p:cNvPr>
          <p:cNvGrpSpPr/>
          <p:nvPr/>
        </p:nvGrpSpPr>
        <p:grpSpPr>
          <a:xfrm>
            <a:off x="2122466" y="4731401"/>
            <a:ext cx="1144950" cy="406592"/>
            <a:chOff x="3080220" y="1937471"/>
            <a:chExt cx="1144950" cy="406592"/>
          </a:xfrm>
        </p:grpSpPr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8DB62E60-1D2A-4D4C-A306-46454F655EF7}"/>
                </a:ext>
              </a:extLst>
            </p:cNvPr>
            <p:cNvSpPr/>
            <p:nvPr/>
          </p:nvSpPr>
          <p:spPr>
            <a:xfrm>
              <a:off x="3825061" y="1937471"/>
              <a:ext cx="400109" cy="400109"/>
            </a:xfrm>
            <a:prstGeom prst="ellipse">
              <a:avLst/>
            </a:prstGeom>
            <a:gradFill>
              <a:gsLst>
                <a:gs pos="100000">
                  <a:srgbClr val="13468E"/>
                </a:gs>
                <a:gs pos="30000">
                  <a:srgbClr val="1A5AB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b="1" spc="-150" dirty="0">
                  <a:solidFill>
                    <a:schemeClr val="bg1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03</a:t>
              </a:r>
              <a:endParaRPr kumimoji="1" lang="ko-KR" altLang="en-US" b="1" spc="-150" dirty="0">
                <a:solidFill>
                  <a:schemeClr val="bg1"/>
                </a:solidFill>
                <a:latin typeface="NanumSquareOTF_ac Bold" panose="020B0600000101010101" pitchFamily="34" charset="-127"/>
                <a:ea typeface="NanumSquareOTF_ac Bold" panose="020B0600000101010101" pitchFamily="34" charset="-127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379FE01B-8DF1-B946-84B9-B2331A740E6B}"/>
                </a:ext>
              </a:extLst>
            </p:cNvPr>
            <p:cNvSpPr txBox="1"/>
            <p:nvPr/>
          </p:nvSpPr>
          <p:spPr>
            <a:xfrm>
              <a:off x="3080220" y="1943953"/>
              <a:ext cx="750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spc="-150" dirty="0">
                  <a:solidFill>
                    <a:srgbClr val="1A5AB2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PART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BEF7B8AB-57B4-5743-8CC1-F1FFF1EA3931}"/>
              </a:ext>
            </a:extLst>
          </p:cNvPr>
          <p:cNvSpPr txBox="1"/>
          <p:nvPr/>
        </p:nvSpPr>
        <p:spPr>
          <a:xfrm>
            <a:off x="3375324" y="4766170"/>
            <a:ext cx="659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spc="-150" dirty="0" smtClean="0">
                <a:solidFill>
                  <a:srgbClr val="1A5AB2"/>
                </a:solidFill>
                <a:latin typeface="+mn-ea"/>
              </a:rPr>
              <a:t>목표</a:t>
            </a:r>
            <a:endParaRPr kumimoji="1" lang="en-US" altLang="ko-KR" sz="2000" b="1" spc="-150" dirty="0">
              <a:solidFill>
                <a:srgbClr val="1A5AB2"/>
              </a:solidFill>
              <a:latin typeface="+mn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3516397" y="2442805"/>
            <a:ext cx="7489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연구배경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3498332" y="2727390"/>
            <a:ext cx="973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연구 할 기술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3486677" y="3018705"/>
            <a:ext cx="1537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기대효과 및 활용방안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3445775" y="3748624"/>
            <a:ext cx="1537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연구목표 및 연구범위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3445775" y="4058617"/>
            <a:ext cx="7489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평가방법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7503491" y="3870323"/>
            <a:ext cx="7489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역할분담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7500090" y="4147322"/>
            <a:ext cx="10310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연구수행계획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8457785" y="4197116"/>
            <a:ext cx="1521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연구인력</a:t>
            </a:r>
            <a:r>
              <a:rPr kumimoji="1" lang="en-US" altLang="ko-KR" sz="1200" spc="-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kumimoji="1" lang="ko-KR" altLang="en-US" sz="1200" spc="-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및 연구비  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FC54E85-F0BA-294C-9724-3E3109E4E32E}"/>
              </a:ext>
            </a:extLst>
          </p:cNvPr>
          <p:cNvGrpSpPr/>
          <p:nvPr/>
        </p:nvGrpSpPr>
        <p:grpSpPr>
          <a:xfrm>
            <a:off x="2122466" y="2033195"/>
            <a:ext cx="1150635" cy="416339"/>
            <a:chOff x="3819459" y="2144009"/>
            <a:chExt cx="1150635" cy="416339"/>
          </a:xfrm>
        </p:grpSpPr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ECBFC0F-EBCD-6341-B7D0-01BFF1746E87}"/>
                </a:ext>
              </a:extLst>
            </p:cNvPr>
            <p:cNvSpPr/>
            <p:nvPr/>
          </p:nvSpPr>
          <p:spPr>
            <a:xfrm>
              <a:off x="4569985" y="2144009"/>
              <a:ext cx="400109" cy="400109"/>
            </a:xfrm>
            <a:prstGeom prst="ellipse">
              <a:avLst/>
            </a:prstGeom>
            <a:gradFill>
              <a:gsLst>
                <a:gs pos="100000">
                  <a:srgbClr val="13468E"/>
                </a:gs>
                <a:gs pos="30000">
                  <a:srgbClr val="1A5AB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b="1" spc="-150" dirty="0">
                  <a:solidFill>
                    <a:schemeClr val="bg1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01</a:t>
              </a:r>
              <a:endParaRPr kumimoji="1" lang="ko-KR" altLang="en-US" b="1" spc="-150" dirty="0">
                <a:solidFill>
                  <a:schemeClr val="bg1"/>
                </a:solidFill>
                <a:latin typeface="NanumSquareOTF_ac Bold" panose="020B0600000101010101" pitchFamily="34" charset="-127"/>
                <a:ea typeface="NanumSquareOTF_ac Bold" panose="020B0600000101010101" pitchFamily="34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DCC707B-49D6-5E4F-A396-7B4651A08473}"/>
                </a:ext>
              </a:extLst>
            </p:cNvPr>
            <p:cNvSpPr txBox="1"/>
            <p:nvPr/>
          </p:nvSpPr>
          <p:spPr>
            <a:xfrm>
              <a:off x="3819459" y="2160238"/>
              <a:ext cx="750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spc="-150" dirty="0">
                  <a:solidFill>
                    <a:srgbClr val="1A5AB2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PART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0FC54E85-F0BA-294C-9724-3E3109E4E32E}"/>
              </a:ext>
            </a:extLst>
          </p:cNvPr>
          <p:cNvGrpSpPr/>
          <p:nvPr/>
        </p:nvGrpSpPr>
        <p:grpSpPr>
          <a:xfrm>
            <a:off x="6218528" y="3451830"/>
            <a:ext cx="1171854" cy="2258206"/>
            <a:chOff x="3727201" y="2311161"/>
            <a:chExt cx="1171854" cy="2258206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4ECBFC0F-EBCD-6341-B7D0-01BFF1746E87}"/>
                </a:ext>
              </a:extLst>
            </p:cNvPr>
            <p:cNvSpPr/>
            <p:nvPr/>
          </p:nvSpPr>
          <p:spPr>
            <a:xfrm>
              <a:off x="4477727" y="2311161"/>
              <a:ext cx="400109" cy="400109"/>
            </a:xfrm>
            <a:prstGeom prst="ellipse">
              <a:avLst/>
            </a:prstGeom>
            <a:gradFill>
              <a:gsLst>
                <a:gs pos="100000">
                  <a:srgbClr val="13468E"/>
                </a:gs>
                <a:gs pos="30000">
                  <a:srgbClr val="1A5AB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b="1" spc="-150" dirty="0" smtClean="0">
                  <a:solidFill>
                    <a:schemeClr val="bg1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05</a:t>
              </a:r>
              <a:endParaRPr kumimoji="1" lang="ko-KR" altLang="en-US" b="1" spc="-150" dirty="0">
                <a:solidFill>
                  <a:schemeClr val="bg1"/>
                </a:solidFill>
                <a:latin typeface="NanumSquareOTF_ac Bold" panose="020B0600000101010101" pitchFamily="34" charset="-127"/>
                <a:ea typeface="NanumSquareOTF_ac Bold" panose="020B0600000101010101" pitchFamily="34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DCC707B-49D6-5E4F-A396-7B4651A08473}"/>
                </a:ext>
              </a:extLst>
            </p:cNvPr>
            <p:cNvSpPr txBox="1"/>
            <p:nvPr/>
          </p:nvSpPr>
          <p:spPr>
            <a:xfrm>
              <a:off x="3727201" y="2324240"/>
              <a:ext cx="750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spc="-150" dirty="0">
                  <a:solidFill>
                    <a:srgbClr val="1A5AB2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PART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DCC707B-49D6-5E4F-A396-7B4651A08473}"/>
                </a:ext>
              </a:extLst>
            </p:cNvPr>
            <p:cNvSpPr txBox="1"/>
            <p:nvPr/>
          </p:nvSpPr>
          <p:spPr>
            <a:xfrm>
              <a:off x="3731883" y="3383180"/>
              <a:ext cx="750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spc="-150" dirty="0">
                  <a:solidFill>
                    <a:srgbClr val="1A5AB2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PART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DCC707B-49D6-5E4F-A396-7B4651A08473}"/>
                </a:ext>
              </a:extLst>
            </p:cNvPr>
            <p:cNvSpPr txBox="1"/>
            <p:nvPr/>
          </p:nvSpPr>
          <p:spPr>
            <a:xfrm>
              <a:off x="3731883" y="4169257"/>
              <a:ext cx="7505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000" b="1" spc="-150" dirty="0">
                  <a:solidFill>
                    <a:srgbClr val="1A5AB2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PART</a:t>
              </a: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4ECBFC0F-EBCD-6341-B7D0-01BFF1746E87}"/>
                </a:ext>
              </a:extLst>
            </p:cNvPr>
            <p:cNvSpPr/>
            <p:nvPr/>
          </p:nvSpPr>
          <p:spPr>
            <a:xfrm>
              <a:off x="4498946" y="3331396"/>
              <a:ext cx="400109" cy="400109"/>
            </a:xfrm>
            <a:prstGeom prst="ellipse">
              <a:avLst/>
            </a:prstGeom>
            <a:gradFill>
              <a:gsLst>
                <a:gs pos="100000">
                  <a:srgbClr val="13468E"/>
                </a:gs>
                <a:gs pos="30000">
                  <a:srgbClr val="1A5AB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b="1" spc="-150" dirty="0" smtClean="0">
                  <a:solidFill>
                    <a:schemeClr val="bg1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06</a:t>
              </a:r>
              <a:endParaRPr kumimoji="1" lang="ko-KR" altLang="en-US" b="1" spc="-150" dirty="0">
                <a:solidFill>
                  <a:schemeClr val="bg1"/>
                </a:solidFill>
                <a:latin typeface="NanumSquareOTF_ac Bold" panose="020B0600000101010101" pitchFamily="34" charset="-127"/>
                <a:ea typeface="NanumSquareOTF_ac Bold" panose="020B0600000101010101" pitchFamily="34" charset="-127"/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4ECBFC0F-EBCD-6341-B7D0-01BFF1746E87}"/>
                </a:ext>
              </a:extLst>
            </p:cNvPr>
            <p:cNvSpPr/>
            <p:nvPr/>
          </p:nvSpPr>
          <p:spPr>
            <a:xfrm>
              <a:off x="4482409" y="4153868"/>
              <a:ext cx="400109" cy="400109"/>
            </a:xfrm>
            <a:prstGeom prst="ellipse">
              <a:avLst/>
            </a:prstGeom>
            <a:gradFill>
              <a:gsLst>
                <a:gs pos="100000">
                  <a:srgbClr val="13468E"/>
                </a:gs>
                <a:gs pos="30000">
                  <a:srgbClr val="1A5AB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b="1" spc="-150" dirty="0" smtClean="0">
                  <a:solidFill>
                    <a:schemeClr val="bg1"/>
                  </a:solidFill>
                  <a:latin typeface="NanumSquareOTF_ac Bold" panose="020B0600000101010101" pitchFamily="34" charset="-127"/>
                  <a:ea typeface="NanumSquareOTF_ac Bold" panose="020B0600000101010101" pitchFamily="34" charset="-127"/>
                </a:rPr>
                <a:t>07</a:t>
              </a:r>
              <a:endParaRPr kumimoji="1" lang="ko-KR" altLang="en-US" b="1" spc="-150" dirty="0">
                <a:solidFill>
                  <a:schemeClr val="bg1"/>
                </a:solidFill>
                <a:latin typeface="NanumSquareOTF_ac Bold" panose="020B0600000101010101" pitchFamily="34" charset="-127"/>
                <a:ea typeface="NanumSquareOTF_ac Bold" panose="020B0600000101010101" pitchFamily="34" charset="-127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1F47C086-E422-F144-AAA7-9AF56BD59B1C}"/>
              </a:ext>
            </a:extLst>
          </p:cNvPr>
          <p:cNvSpPr txBox="1"/>
          <p:nvPr/>
        </p:nvSpPr>
        <p:spPr>
          <a:xfrm>
            <a:off x="7244760" y="2022483"/>
            <a:ext cx="659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spc="-150" dirty="0" smtClean="0">
                <a:solidFill>
                  <a:srgbClr val="1A5AB2"/>
                </a:solidFill>
                <a:latin typeface="+mn-ea"/>
              </a:rPr>
              <a:t>기술</a:t>
            </a:r>
            <a:endParaRPr kumimoji="1" lang="en-US" altLang="ko-KR" sz="2000" b="1" spc="-150" dirty="0">
              <a:solidFill>
                <a:srgbClr val="1A5AB2"/>
              </a:solidFill>
              <a:latin typeface="+mn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47C086-E422-F144-AAA7-9AF56BD59B1C}"/>
              </a:ext>
            </a:extLst>
          </p:cNvPr>
          <p:cNvSpPr txBox="1"/>
          <p:nvPr/>
        </p:nvSpPr>
        <p:spPr>
          <a:xfrm>
            <a:off x="7448794" y="3428679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spc="-150" dirty="0" smtClean="0">
                <a:solidFill>
                  <a:srgbClr val="1A5AB2"/>
                </a:solidFill>
                <a:latin typeface="+mn-ea"/>
              </a:rPr>
              <a:t>역할분담</a:t>
            </a:r>
            <a:endParaRPr kumimoji="1" lang="en-US" altLang="ko-KR" sz="2000" b="1" spc="-150" dirty="0" smtClean="0">
              <a:solidFill>
                <a:srgbClr val="1A5AB2"/>
              </a:solidFill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F47C086-E422-F144-AAA7-9AF56BD59B1C}"/>
              </a:ext>
            </a:extLst>
          </p:cNvPr>
          <p:cNvSpPr txBox="1"/>
          <p:nvPr/>
        </p:nvSpPr>
        <p:spPr>
          <a:xfrm>
            <a:off x="7492096" y="4470989"/>
            <a:ext cx="896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spc="-150" dirty="0" smtClean="0">
                <a:solidFill>
                  <a:srgbClr val="1A5AB2"/>
                </a:solidFill>
                <a:latin typeface="+mn-ea"/>
              </a:rPr>
              <a:t>어려움</a:t>
            </a:r>
            <a:endParaRPr kumimoji="1" lang="en-US" altLang="ko-KR" sz="2000" b="1" spc="-150" dirty="0" smtClean="0">
              <a:solidFill>
                <a:srgbClr val="1A5AB2"/>
              </a:solidFill>
              <a:latin typeface="+mn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F47C086-E422-F144-AAA7-9AF56BD59B1C}"/>
              </a:ext>
            </a:extLst>
          </p:cNvPr>
          <p:cNvSpPr txBox="1"/>
          <p:nvPr/>
        </p:nvSpPr>
        <p:spPr>
          <a:xfrm>
            <a:off x="7548376" y="5232982"/>
            <a:ext cx="659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spc="-150" dirty="0" smtClean="0">
                <a:solidFill>
                  <a:srgbClr val="1A5AB2"/>
                </a:solidFill>
                <a:latin typeface="+mn-ea"/>
              </a:rPr>
              <a:t>예상</a:t>
            </a:r>
            <a:endParaRPr kumimoji="1" lang="en-US" altLang="ko-KR" sz="2000" b="1" spc="-150" dirty="0" smtClean="0">
              <a:solidFill>
                <a:srgbClr val="1A5AB2"/>
              </a:solidFill>
              <a:latin typeface="+mn-ea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7576184" y="4868905"/>
            <a:ext cx="570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 smtClean="0">
                <a:solidFill>
                  <a:schemeClr val="bg1">
                    <a:lumMod val="65000"/>
                  </a:schemeClr>
                </a:solidFill>
                <a:latin typeface="+mn-ea"/>
              </a:rPr>
              <a:t>실수</a:t>
            </a:r>
            <a:r>
              <a:rPr kumimoji="1" lang="ko-KR" altLang="en-US" sz="1200" spc="-100" dirty="0" smtClean="0">
                <a:solidFill>
                  <a:schemeClr val="bg1">
                    <a:lumMod val="65000"/>
                  </a:schemeClr>
                </a:solidFill>
                <a:latin typeface="+mn-ea"/>
              </a:rPr>
              <a:t>  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7345191" y="2400699"/>
            <a:ext cx="4667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 smtClean="0">
                <a:solidFill>
                  <a:schemeClr val="bg1">
                    <a:lumMod val="65000"/>
                  </a:schemeClr>
                </a:solidFill>
                <a:latin typeface="+mn-ea"/>
              </a:rPr>
              <a:t>설명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8152886" y="4896818"/>
            <a:ext cx="6912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 smtClean="0">
                <a:solidFill>
                  <a:schemeClr val="bg1">
                    <a:lumMod val="65000"/>
                  </a:schemeClr>
                </a:solidFill>
                <a:latin typeface="+mn-ea"/>
              </a:rPr>
              <a:t>어려움  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7345191" y="2700363"/>
            <a:ext cx="1396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 smtClean="0">
                <a:solidFill>
                  <a:schemeClr val="bg1">
                    <a:lumMod val="65000"/>
                  </a:schemeClr>
                </a:solidFill>
                <a:latin typeface="+mn-ea"/>
              </a:rPr>
              <a:t>기술 표 다이어그램</a:t>
            </a:r>
            <a:endParaRPr kumimoji="1" lang="en-US" altLang="ko-KR" sz="1200" spc="-100" dirty="0" smtClean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3445775" y="5181310"/>
            <a:ext cx="7906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 smtClean="0">
                <a:solidFill>
                  <a:schemeClr val="bg1">
                    <a:lumMod val="65000"/>
                  </a:schemeClr>
                </a:solidFill>
                <a:latin typeface="+mn-ea"/>
              </a:rPr>
              <a:t>최종 목표</a:t>
            </a:r>
            <a:endParaRPr kumimoji="1" lang="en-US" altLang="ko-KR" sz="1200" spc="-100" dirty="0" smtClean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6D70068-5CBD-AD49-BB4B-9C0C2BED481B}"/>
              </a:ext>
            </a:extLst>
          </p:cNvPr>
          <p:cNvSpPr txBox="1"/>
          <p:nvPr/>
        </p:nvSpPr>
        <p:spPr>
          <a:xfrm>
            <a:off x="3445775" y="5468835"/>
            <a:ext cx="4667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spc="-100" dirty="0" smtClean="0">
                <a:solidFill>
                  <a:schemeClr val="bg1">
                    <a:lumMod val="65000"/>
                  </a:schemeClr>
                </a:solidFill>
                <a:latin typeface="+mn-ea"/>
              </a:rPr>
              <a:t>순차</a:t>
            </a:r>
            <a:endParaRPr kumimoji="1" lang="en-US" altLang="ko-KR" sz="1200" spc="-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2634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0"/>
    </mc:Choice>
    <mc:Fallback xmlns="">
      <p:transition spd="slow" advTm="19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38EF2867-0C76-1A41-8041-A909C574B6DA}"/>
              </a:ext>
            </a:extLst>
          </p:cNvPr>
          <p:cNvGrpSpPr/>
          <p:nvPr/>
        </p:nvGrpSpPr>
        <p:grpSpPr>
          <a:xfrm>
            <a:off x="186560" y="186648"/>
            <a:ext cx="1685639" cy="720000"/>
            <a:chOff x="6085697" y="184042"/>
            <a:chExt cx="752173" cy="720000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B2AF3EB-1726-5A41-9416-A4B854A38399}"/>
                </a:ext>
              </a:extLst>
            </p:cNvPr>
            <p:cNvSpPr/>
            <p:nvPr/>
          </p:nvSpPr>
          <p:spPr>
            <a:xfrm>
              <a:off x="6085697" y="184042"/>
              <a:ext cx="321281" cy="720000"/>
            </a:xfrm>
            <a:prstGeom prst="ellipse">
              <a:avLst/>
            </a:prstGeom>
            <a:solidFill>
              <a:srgbClr val="13468E"/>
            </a:solidFill>
            <a:ln>
              <a:solidFill>
                <a:srgbClr val="1346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2800" b="1" spc="-150" dirty="0">
                  <a:solidFill>
                    <a:schemeClr val="bg1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01</a:t>
              </a:r>
              <a:endParaRPr kumimoji="1" lang="ko-KR" altLang="en-US" sz="2800" b="1" spc="-150" dirty="0">
                <a:solidFill>
                  <a:schemeClr val="bg1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45DA643-B907-274A-BFA3-CB47A6C757EB}"/>
                </a:ext>
              </a:extLst>
            </p:cNvPr>
            <p:cNvSpPr txBox="1"/>
            <p:nvPr/>
          </p:nvSpPr>
          <p:spPr>
            <a:xfrm>
              <a:off x="6497960" y="208029"/>
              <a:ext cx="3399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400" b="1" spc="-150" dirty="0">
                  <a:solidFill>
                    <a:srgbClr val="13468E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개요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45DA643-B907-274A-BFA3-CB47A6C757EB}"/>
              </a:ext>
            </a:extLst>
          </p:cNvPr>
          <p:cNvSpPr txBox="1"/>
          <p:nvPr/>
        </p:nvSpPr>
        <p:spPr>
          <a:xfrm>
            <a:off x="1004522" y="716471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spc="-150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연구배경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1122181" y="620783"/>
            <a:ext cx="3421494" cy="75489"/>
          </a:xfrm>
          <a:prstGeom prst="rect">
            <a:avLst/>
          </a:prstGeom>
          <a:solidFill>
            <a:srgbClr val="1346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48233" y="1540526"/>
            <a:ext cx="10234907" cy="589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359025" y="3572142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359025" y="1450864"/>
            <a:ext cx="8935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endParaRPr lang="en-US" altLang="ko-KR" sz="800" dirty="0"/>
          </a:p>
          <a:p>
            <a:pPr fontAlgn="base" latinLnBrk="1"/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*  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어린이를 위한 학습용 및 케어용 </a:t>
            </a:r>
            <a:r>
              <a:rPr lang="ko-KR" altLang="en-US" sz="1400" b="0" i="0" dirty="0" err="1">
                <a:solidFill>
                  <a:srgbClr val="1A1918"/>
                </a:solidFill>
                <a:effectLst/>
                <a:latin typeface="Pretendard"/>
              </a:rPr>
              <a:t>챗봇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 개발은 교육과정에 혁신을 가져오고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, 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어린이의 정서적 안정을 도모하는 데 중요한 역할을 할 수 있습니다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.  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95DB3A-90AB-4083-9EFF-98D839F3BA21}"/>
              </a:ext>
            </a:extLst>
          </p:cNvPr>
          <p:cNvSpPr txBox="1"/>
          <p:nvPr/>
        </p:nvSpPr>
        <p:spPr>
          <a:xfrm>
            <a:off x="407280" y="2560729"/>
            <a:ext cx="44267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endParaRPr lang="en-US" altLang="ko-KR" sz="800" dirty="0"/>
          </a:p>
          <a:p>
            <a:pPr marL="285750" indent="-285750" fontAlgn="base" latinLnBrk="1">
              <a:buFontTx/>
              <a:buChar char="-"/>
            </a:pPr>
            <a:r>
              <a:rPr lang="ko-KR" altLang="en-US" sz="1400" b="1" i="0" dirty="0">
                <a:solidFill>
                  <a:srgbClr val="1A1918"/>
                </a:solidFill>
                <a:effectLst/>
                <a:latin typeface="Pretendard"/>
              </a:rPr>
              <a:t>상호작용을 통한 학습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: </a:t>
            </a:r>
            <a:r>
              <a:rPr lang="ko-KR" altLang="en-US" sz="1400" b="0" i="0" dirty="0" err="1">
                <a:solidFill>
                  <a:srgbClr val="1A1918"/>
                </a:solidFill>
                <a:effectLst/>
                <a:latin typeface="Pretendard"/>
              </a:rPr>
              <a:t>챗봇과의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 상호작용은 어린이에게 더욱 적극적인 학습 태도를 유도하며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, 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문제 해결 능력과 비판적 사고력을 키울 수 있는 기회를 제공합니다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.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F9008CD-6621-49E6-9D63-D7CBCADBB630}"/>
              </a:ext>
            </a:extLst>
          </p:cNvPr>
          <p:cNvSpPr txBox="1"/>
          <p:nvPr/>
        </p:nvSpPr>
        <p:spPr>
          <a:xfrm>
            <a:off x="359025" y="3792990"/>
            <a:ext cx="44267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endParaRPr lang="en-US" altLang="ko-KR" sz="800" dirty="0"/>
          </a:p>
          <a:p>
            <a:pPr marL="285750" indent="-285750" fontAlgn="base" latinLnBrk="1">
              <a:buFontTx/>
              <a:buChar char="-"/>
            </a:pPr>
            <a:r>
              <a:rPr lang="ko-KR" altLang="en-US" sz="1400" b="1" i="0" dirty="0">
                <a:solidFill>
                  <a:srgbClr val="1A1918"/>
                </a:solidFill>
                <a:effectLst/>
                <a:latin typeface="Pretendard"/>
              </a:rPr>
              <a:t>교육적 가치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: 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어린이 학습용 </a:t>
            </a:r>
            <a:r>
              <a:rPr lang="ko-KR" altLang="en-US" sz="1400" b="0" i="0" dirty="0" err="1">
                <a:solidFill>
                  <a:srgbClr val="1A1918"/>
                </a:solidFill>
                <a:effectLst/>
                <a:latin typeface="Pretendard"/>
              </a:rPr>
              <a:t>챗봇은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 개별 학습자의 수준과 필요에 맞춘 맞춤형 학습을 제공할 수 있습니다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. 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이는 학습 효율성을 높이고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, 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학습자의 동기를 부여하는 데 기여할 수 있습니다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.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196A2D-EDD6-4F2E-B9A4-F1B134BDC6DD}"/>
              </a:ext>
            </a:extLst>
          </p:cNvPr>
          <p:cNvSpPr txBox="1"/>
          <p:nvPr/>
        </p:nvSpPr>
        <p:spPr>
          <a:xfrm>
            <a:off x="4882257" y="2560729"/>
            <a:ext cx="44267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endParaRPr lang="en-US" altLang="ko-KR" sz="800" dirty="0"/>
          </a:p>
          <a:p>
            <a:pPr marL="285750" indent="-285750" fontAlgn="base" latinLnBrk="1">
              <a:buFontTx/>
              <a:buChar char="-"/>
            </a:pPr>
            <a:r>
              <a:rPr lang="ko-KR" altLang="en-US" sz="1400" b="1" i="0" dirty="0">
                <a:solidFill>
                  <a:srgbClr val="1A1918"/>
                </a:solidFill>
                <a:effectLst/>
                <a:latin typeface="Pretendard"/>
              </a:rPr>
              <a:t>정서적 지원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: 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케어용 </a:t>
            </a:r>
            <a:r>
              <a:rPr lang="ko-KR" altLang="en-US" sz="1400" b="0" i="0" dirty="0" err="1">
                <a:solidFill>
                  <a:srgbClr val="1A1918"/>
                </a:solidFill>
                <a:effectLst/>
                <a:latin typeface="Pretendard"/>
              </a:rPr>
              <a:t>챗봇은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 어린이가 감정을 표현하고 </a:t>
            </a:r>
            <a:r>
              <a:rPr lang="ko-KR" altLang="en-US" sz="1400" b="0" i="0" dirty="0" err="1">
                <a:solidFill>
                  <a:srgbClr val="1A1918"/>
                </a:solidFill>
                <a:effectLst/>
                <a:latin typeface="Pretendard"/>
              </a:rPr>
              <a:t>공감받을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 수 있는 안전한 공간을 제공합니다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. 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이는 어린이의 정서적 안정감을 높이고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, 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스트레스를 감소시키는 데 도움이 됩니다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..</a:t>
            </a:r>
            <a:endParaRPr lang="en-US" altLang="ko-KR" sz="1400" b="1" dirty="0"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F9936B-C9DF-45D1-B5B0-AB4A83697650}"/>
              </a:ext>
            </a:extLst>
          </p:cNvPr>
          <p:cNvSpPr txBox="1"/>
          <p:nvPr/>
        </p:nvSpPr>
        <p:spPr>
          <a:xfrm>
            <a:off x="4953000" y="3800742"/>
            <a:ext cx="44267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endParaRPr lang="en-US" altLang="ko-KR" sz="8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1400" b="1" i="0" dirty="0">
                <a:solidFill>
                  <a:srgbClr val="1A1918"/>
                </a:solidFill>
                <a:effectLst/>
                <a:latin typeface="Pretendard"/>
              </a:rPr>
              <a:t>사회적 상호작용 스킬 향상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: </a:t>
            </a:r>
            <a:r>
              <a:rPr lang="ko-KR" altLang="en-US" sz="1400" b="0" i="0" dirty="0" err="1">
                <a:solidFill>
                  <a:srgbClr val="1A1918"/>
                </a:solidFill>
                <a:effectLst/>
                <a:latin typeface="Pretendard"/>
              </a:rPr>
              <a:t>챗봇과의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 지속적인 상호작용은 어린이가 사회적 상호작용 스킬을 개발하는 데 도움을 줄 수 있습니다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. </a:t>
            </a:r>
            <a:r>
              <a:rPr lang="ko-KR" altLang="en-US" sz="1400" b="0" i="0" dirty="0">
                <a:solidFill>
                  <a:srgbClr val="1A1918"/>
                </a:solidFill>
                <a:effectLst/>
                <a:latin typeface="Pretendard"/>
              </a:rPr>
              <a:t>이는 실제 인간 관계에서의 소통 능력 향상으로 이어질 수 있습니다</a:t>
            </a:r>
            <a:r>
              <a:rPr lang="en-US" altLang="ko-KR" sz="1400" b="0" i="0" dirty="0">
                <a:solidFill>
                  <a:srgbClr val="1A1918"/>
                </a:solidFill>
                <a:effectLst/>
                <a:latin typeface="Pretendar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42398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5227175" y="1902011"/>
            <a:ext cx="39054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endParaRPr lang="en-US" altLang="ko-KR" sz="800" dirty="0"/>
          </a:p>
          <a:p>
            <a:pPr marL="285750" indent="-285750" fontAlgn="base" latinLnBrk="1">
              <a:buFontTx/>
              <a:buChar char="-"/>
            </a:pPr>
            <a:endParaRPr lang="en-US" altLang="ko-KR" sz="1400" b="1" dirty="0">
              <a:ea typeface="NanumSquareOTF_ac ExtraBold" panose="020B0600000101010101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9478" y="1082448"/>
            <a:ext cx="6596638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atin typeface="+mn-ea"/>
              </a:rPr>
              <a:t>1) </a:t>
            </a:r>
            <a:r>
              <a:rPr lang="ko-KR" altLang="en-US" sz="1400" b="1" dirty="0">
                <a:latin typeface="+mn-ea"/>
              </a:rPr>
              <a:t>얼굴인식</a:t>
            </a:r>
            <a:r>
              <a:rPr lang="en-US" altLang="ko-KR" sz="1400" b="1" dirty="0">
                <a:latin typeface="+mn-ea"/>
              </a:rPr>
              <a:t>- </a:t>
            </a:r>
            <a:r>
              <a:rPr lang="ko-KR" altLang="en-US" sz="1400" b="1" dirty="0">
                <a:latin typeface="+mn-ea"/>
              </a:rPr>
              <a:t>표정분석</a:t>
            </a:r>
            <a:r>
              <a:rPr lang="en-US" altLang="ko-KR" sz="1400" b="1" dirty="0">
                <a:latin typeface="+mn-ea"/>
              </a:rPr>
              <a:t>,</a:t>
            </a:r>
            <a:r>
              <a:rPr lang="ko-KR" altLang="en-US" sz="1400" b="1" dirty="0">
                <a:latin typeface="+mn-ea"/>
              </a:rPr>
              <a:t>성별분석 </a:t>
            </a:r>
          </a:p>
          <a:p>
            <a:r>
              <a:rPr lang="en-US" altLang="ko-KR" sz="1400" b="1" dirty="0">
                <a:latin typeface="+mn-ea"/>
              </a:rPr>
              <a:t>2) </a:t>
            </a:r>
            <a:r>
              <a:rPr lang="ko-KR" altLang="en-US" sz="1400" b="1" dirty="0">
                <a:latin typeface="+mn-ea"/>
              </a:rPr>
              <a:t>음성인식</a:t>
            </a:r>
            <a:r>
              <a:rPr lang="en-US" altLang="ko-KR" sz="1400" b="1" dirty="0">
                <a:latin typeface="+mn-ea"/>
              </a:rPr>
              <a:t>- </a:t>
            </a:r>
            <a:r>
              <a:rPr lang="ko-KR" altLang="en-US" sz="1400" b="1" dirty="0">
                <a:latin typeface="+mn-ea"/>
              </a:rPr>
              <a:t>답변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울음</a:t>
            </a:r>
          </a:p>
          <a:p>
            <a:r>
              <a:rPr lang="en-US" altLang="ko-KR" sz="1400" b="1" dirty="0">
                <a:latin typeface="+mn-ea"/>
              </a:rPr>
              <a:t>3) </a:t>
            </a:r>
            <a:r>
              <a:rPr lang="ko-KR" altLang="en-US" sz="1400" b="1" dirty="0">
                <a:latin typeface="+mn-ea"/>
              </a:rPr>
              <a:t>자연어처리</a:t>
            </a:r>
            <a:r>
              <a:rPr lang="en-US" altLang="ko-KR" sz="1400" b="1" dirty="0">
                <a:latin typeface="+mn-ea"/>
              </a:rPr>
              <a:t>- </a:t>
            </a:r>
            <a:r>
              <a:rPr lang="en-US" altLang="ko-KR" sz="1400" b="1" dirty="0" err="1">
                <a:latin typeface="+mn-ea"/>
              </a:rPr>
              <a:t>gpt</a:t>
            </a:r>
            <a:r>
              <a:rPr lang="ko-KR" altLang="en-US" sz="1400" b="1" dirty="0">
                <a:latin typeface="+mn-ea"/>
              </a:rPr>
              <a:t>로 </a:t>
            </a:r>
            <a:r>
              <a:rPr lang="ko-KR" altLang="en-US" sz="1400" b="1" dirty="0" err="1">
                <a:latin typeface="+mn-ea"/>
              </a:rPr>
              <a:t>답변만들어서</a:t>
            </a:r>
            <a:r>
              <a:rPr lang="ko-KR" altLang="en-US" sz="1400" b="1" dirty="0">
                <a:latin typeface="+mn-ea"/>
              </a:rPr>
              <a:t> 음성으로 변환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아이 능력개발 논문 등등</a:t>
            </a:r>
          </a:p>
          <a:p>
            <a:endParaRPr lang="ko-KR" altLang="en-US" sz="1400" b="1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4) </a:t>
            </a:r>
            <a:r>
              <a:rPr lang="ko-KR" altLang="en-US" sz="1400" b="1" dirty="0" err="1">
                <a:latin typeface="+mn-ea"/>
              </a:rPr>
              <a:t>엔터테이먼트</a:t>
            </a:r>
            <a:r>
              <a:rPr lang="en-US" altLang="ko-KR" sz="1400" b="1" dirty="0">
                <a:latin typeface="+mn-ea"/>
              </a:rPr>
              <a:t>-</a:t>
            </a:r>
            <a:r>
              <a:rPr lang="ko-KR" altLang="en-US" sz="1400" b="1" dirty="0">
                <a:latin typeface="+mn-ea"/>
              </a:rPr>
              <a:t>노래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단어게임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 err="1">
                <a:latin typeface="+mn-ea"/>
              </a:rPr>
              <a:t>그림맞추기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스무고개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이야기 </a:t>
            </a:r>
            <a:r>
              <a:rPr lang="ko-KR" altLang="en-US" sz="1400" b="1" dirty="0" err="1">
                <a:latin typeface="+mn-ea"/>
              </a:rPr>
              <a:t>읽어주기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퀴즈    아이 능력개발 </a:t>
            </a:r>
            <a:r>
              <a:rPr lang="ko-KR" altLang="en-US" sz="1400" b="1" dirty="0" err="1">
                <a:latin typeface="+mn-ea"/>
              </a:rPr>
              <a:t>논문참고</a:t>
            </a:r>
            <a:endParaRPr lang="en-US" altLang="ko-KR" sz="1400" b="1" dirty="0">
              <a:latin typeface="+mn-ea"/>
            </a:endParaRPr>
          </a:p>
          <a:p>
            <a:endParaRPr lang="ko-KR" altLang="en-US" sz="1400" b="1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5) </a:t>
            </a:r>
            <a:r>
              <a:rPr lang="ko-KR" altLang="en-US" sz="1400" b="1" dirty="0">
                <a:latin typeface="+mn-ea"/>
              </a:rPr>
              <a:t>학습지원</a:t>
            </a:r>
            <a:r>
              <a:rPr lang="en-US" altLang="ko-KR" sz="1400" b="1" dirty="0">
                <a:latin typeface="+mn-ea"/>
              </a:rPr>
              <a:t>(</a:t>
            </a:r>
            <a:r>
              <a:rPr lang="ko-KR" altLang="en-US" sz="1400" b="1" dirty="0">
                <a:latin typeface="+mn-ea"/>
              </a:rPr>
              <a:t>앱</a:t>
            </a:r>
            <a:r>
              <a:rPr lang="en-US" altLang="ko-KR" sz="1400" b="1" dirty="0">
                <a:latin typeface="+mn-ea"/>
              </a:rPr>
              <a:t>)- </a:t>
            </a:r>
            <a:r>
              <a:rPr lang="ko-KR" altLang="en-US" sz="1400" b="1" dirty="0">
                <a:latin typeface="+mn-ea"/>
              </a:rPr>
              <a:t>어린이의 나이와 발달 단계에 맞는 교육 게임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스토리텔링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언어 학습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수학 문제 </a:t>
            </a:r>
            <a:endParaRPr lang="en-US" altLang="ko-KR" sz="1400" b="1" dirty="0">
              <a:latin typeface="+mn-ea"/>
            </a:endParaRPr>
          </a:p>
          <a:p>
            <a:endParaRPr lang="ko-KR" altLang="en-US" sz="1400" b="1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6) </a:t>
            </a:r>
            <a:r>
              <a:rPr lang="ko-KR" altLang="en-US" sz="1400" b="1" dirty="0">
                <a:latin typeface="+mn-ea"/>
              </a:rPr>
              <a:t>일정 및 안전관리</a:t>
            </a:r>
            <a:r>
              <a:rPr lang="en-US" altLang="ko-KR" sz="1400" b="1" dirty="0">
                <a:latin typeface="+mn-ea"/>
              </a:rPr>
              <a:t>(</a:t>
            </a:r>
            <a:r>
              <a:rPr lang="ko-KR" altLang="en-US" sz="1400" b="1" dirty="0">
                <a:latin typeface="+mn-ea"/>
              </a:rPr>
              <a:t>앱</a:t>
            </a:r>
            <a:r>
              <a:rPr lang="en-US" altLang="ko-KR" sz="1400" b="1" dirty="0">
                <a:latin typeface="+mn-ea"/>
              </a:rPr>
              <a:t>)- </a:t>
            </a:r>
            <a:r>
              <a:rPr lang="ko-KR" altLang="en-US" sz="1400" b="1" dirty="0">
                <a:latin typeface="+mn-ea"/>
              </a:rPr>
              <a:t>울면 연락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 err="1">
                <a:latin typeface="+mn-ea"/>
              </a:rPr>
              <a:t>밥먹을시간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en-US" altLang="ko-KR" sz="1400" b="1" dirty="0" err="1">
                <a:latin typeface="+mn-ea"/>
              </a:rPr>
              <a:t>cctv</a:t>
            </a:r>
            <a:r>
              <a:rPr lang="ko-KR" altLang="en-US" sz="1400" b="1" dirty="0">
                <a:latin typeface="+mn-ea"/>
              </a:rPr>
              <a:t>기능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아이가 같이 놀면 </a:t>
            </a:r>
            <a:r>
              <a:rPr lang="ko-KR" altLang="en-US" sz="1400" b="1" dirty="0" err="1">
                <a:latin typeface="+mn-ea"/>
              </a:rPr>
              <a:t>알림기능</a:t>
            </a:r>
            <a:endParaRPr lang="en-US" altLang="ko-KR" sz="1400" b="1" dirty="0">
              <a:latin typeface="+mn-ea"/>
            </a:endParaRPr>
          </a:p>
          <a:p>
            <a:endParaRPr lang="en-US" altLang="ko-KR" sz="1400" b="1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7) </a:t>
            </a:r>
            <a:r>
              <a:rPr lang="ko-KR" altLang="en-US" sz="1400" b="1" dirty="0">
                <a:latin typeface="+mn-ea"/>
              </a:rPr>
              <a:t>생활 습관 교육</a:t>
            </a:r>
            <a:r>
              <a:rPr lang="en-US" altLang="ko-KR" sz="1400" b="1" dirty="0">
                <a:latin typeface="+mn-ea"/>
              </a:rPr>
              <a:t>: </a:t>
            </a:r>
            <a:r>
              <a:rPr lang="ko-KR" altLang="en-US" sz="1400" b="1" dirty="0">
                <a:latin typeface="+mn-ea"/>
              </a:rPr>
              <a:t>정해진 시간에 식사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수면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개인 위생 등의 생활 습관을 장려하고 지도합니다</a:t>
            </a:r>
            <a:r>
              <a:rPr lang="en-US" altLang="ko-KR" sz="1400" b="1" dirty="0">
                <a:latin typeface="+mn-ea"/>
              </a:rPr>
              <a:t>. </a:t>
            </a:r>
          </a:p>
          <a:p>
            <a:endParaRPr lang="en-US" altLang="ko-KR" sz="1400" b="1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8) </a:t>
            </a:r>
            <a:r>
              <a:rPr lang="ko-KR" altLang="en-US" sz="1400" b="1" dirty="0">
                <a:latin typeface="+mn-ea"/>
              </a:rPr>
              <a:t>비상 연락 및 안전 대응</a:t>
            </a:r>
            <a:r>
              <a:rPr lang="en-US" altLang="ko-KR" sz="1400" b="1" dirty="0">
                <a:latin typeface="+mn-ea"/>
              </a:rPr>
              <a:t>: </a:t>
            </a:r>
            <a:r>
              <a:rPr lang="ko-KR" altLang="en-US" sz="1400" b="1" dirty="0">
                <a:latin typeface="+mn-ea"/>
              </a:rPr>
              <a:t>위험 상황이 발생했을 때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즉시 부모나 긴급 연락처로 알림을 보내고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필요한 경우 기본적인 안전 조치를 취할 수 있어야 합니다</a:t>
            </a:r>
            <a:r>
              <a:rPr lang="en-US" altLang="ko-KR" sz="1400" b="1" dirty="0">
                <a:latin typeface="+mn-ea"/>
              </a:rPr>
              <a:t>.</a:t>
            </a:r>
          </a:p>
          <a:p>
            <a:endParaRPr lang="en-US" altLang="ko-KR" sz="1400" b="1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9) </a:t>
            </a:r>
            <a:r>
              <a:rPr lang="ko-KR" altLang="en-US" sz="1400" b="1" dirty="0">
                <a:latin typeface="+mn-ea"/>
              </a:rPr>
              <a:t>부모와의 소통 지원</a:t>
            </a:r>
            <a:r>
              <a:rPr lang="en-US" altLang="ko-KR" sz="1400" b="1" dirty="0">
                <a:latin typeface="+mn-ea"/>
              </a:rPr>
              <a:t>: </a:t>
            </a:r>
            <a:r>
              <a:rPr lang="ko-KR" altLang="en-US" sz="1400" b="1" dirty="0">
                <a:latin typeface="+mn-ea"/>
              </a:rPr>
              <a:t>부모가 원격으로 로봇을 통해 아이와 소통할 수 있도록 지원합니다</a:t>
            </a:r>
            <a:r>
              <a:rPr lang="en-US" altLang="ko-KR" sz="1400" b="1" dirty="0">
                <a:latin typeface="+mn-ea"/>
              </a:rPr>
              <a:t>. </a:t>
            </a:r>
            <a:r>
              <a:rPr lang="ko-KR" altLang="en-US" sz="1400" b="1" dirty="0">
                <a:latin typeface="+mn-ea"/>
              </a:rPr>
              <a:t>카메라와 마이크를 통해 아이의 상태를 확인하고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음성 메시지나 영상 통화 기능을 제공할 수 있습니다</a:t>
            </a:r>
            <a:endParaRPr lang="en-US" altLang="ko-KR" sz="1400" b="1" dirty="0">
              <a:latin typeface="+mn-ea"/>
            </a:endParaRPr>
          </a:p>
          <a:p>
            <a:endParaRPr lang="ko-KR" altLang="en-US" sz="1400" b="1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10) </a:t>
            </a:r>
            <a:r>
              <a:rPr lang="ko-KR" altLang="en-US" sz="1400" b="1" dirty="0">
                <a:latin typeface="+mn-ea"/>
              </a:rPr>
              <a:t>안전 감시 및 경고 시스템</a:t>
            </a:r>
            <a:r>
              <a:rPr lang="en-US" altLang="ko-KR" sz="1400" b="1" dirty="0">
                <a:latin typeface="+mn-ea"/>
              </a:rPr>
              <a:t>: </a:t>
            </a:r>
            <a:r>
              <a:rPr lang="ko-KR" altLang="en-US" sz="1400" b="1" dirty="0">
                <a:latin typeface="+mn-ea"/>
              </a:rPr>
              <a:t>아이의 활동을 모니터링하고 위험한 상황이나 비정상적인 행동이 감지될 경우 즉시 부모나 보호자에게 알립니다</a:t>
            </a:r>
            <a:r>
              <a:rPr lang="en-US" altLang="ko-KR" sz="1400" b="1" dirty="0">
                <a:latin typeface="+mn-ea"/>
              </a:rPr>
              <a:t>. </a:t>
            </a:r>
            <a:r>
              <a:rPr lang="ko-KR" altLang="en-US" sz="1400" b="1" dirty="0">
                <a:latin typeface="+mn-ea"/>
              </a:rPr>
              <a:t>이는 카메라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소리 감지 센서</a:t>
            </a:r>
            <a:r>
              <a:rPr lang="en-US" altLang="ko-KR" sz="1400" b="1" dirty="0">
                <a:latin typeface="+mn-ea"/>
              </a:rPr>
              <a:t>, </a:t>
            </a:r>
            <a:r>
              <a:rPr lang="ko-KR" altLang="en-US" sz="1400" b="1" dirty="0">
                <a:latin typeface="+mn-ea"/>
              </a:rPr>
              <a:t>움직임 감지 센서 등을 통해 구현될 수 있습니다</a:t>
            </a:r>
            <a:r>
              <a:rPr lang="en-US" altLang="ko-KR" sz="1400" b="1" dirty="0">
                <a:latin typeface="+mn-ea"/>
              </a:rPr>
              <a:t>.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8EF2867-0C76-1A41-8041-A909C574B6DA}"/>
              </a:ext>
            </a:extLst>
          </p:cNvPr>
          <p:cNvGrpSpPr/>
          <p:nvPr/>
        </p:nvGrpSpPr>
        <p:grpSpPr>
          <a:xfrm>
            <a:off x="186560" y="186648"/>
            <a:ext cx="1685639" cy="720000"/>
            <a:chOff x="6085697" y="184042"/>
            <a:chExt cx="752173" cy="720000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B2AF3EB-1726-5A41-9416-A4B854A38399}"/>
                </a:ext>
              </a:extLst>
            </p:cNvPr>
            <p:cNvSpPr/>
            <p:nvPr/>
          </p:nvSpPr>
          <p:spPr>
            <a:xfrm>
              <a:off x="6085697" y="184042"/>
              <a:ext cx="321281" cy="720000"/>
            </a:xfrm>
            <a:prstGeom prst="ellipse">
              <a:avLst/>
            </a:prstGeom>
            <a:solidFill>
              <a:srgbClr val="13468E"/>
            </a:solidFill>
            <a:ln>
              <a:solidFill>
                <a:srgbClr val="1346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2800" b="1" spc="-150" dirty="0">
                  <a:solidFill>
                    <a:schemeClr val="bg1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01</a:t>
              </a:r>
              <a:endParaRPr kumimoji="1" lang="ko-KR" altLang="en-US" sz="2800" b="1" spc="-150" dirty="0">
                <a:solidFill>
                  <a:schemeClr val="bg1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45DA643-B907-274A-BFA3-CB47A6C757EB}"/>
                </a:ext>
              </a:extLst>
            </p:cNvPr>
            <p:cNvSpPr txBox="1"/>
            <p:nvPr/>
          </p:nvSpPr>
          <p:spPr>
            <a:xfrm>
              <a:off x="6497960" y="208029"/>
              <a:ext cx="3399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400" b="1" spc="-150" dirty="0">
                  <a:solidFill>
                    <a:srgbClr val="13468E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개요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45DA643-B907-274A-BFA3-CB47A6C757EB}"/>
              </a:ext>
            </a:extLst>
          </p:cNvPr>
          <p:cNvSpPr txBox="1"/>
          <p:nvPr/>
        </p:nvSpPr>
        <p:spPr>
          <a:xfrm>
            <a:off x="1004522" y="716471"/>
            <a:ext cx="1367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spc="-150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연구 할 기술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1122181" y="620783"/>
            <a:ext cx="3421494" cy="75489"/>
          </a:xfrm>
          <a:prstGeom prst="rect">
            <a:avLst/>
          </a:prstGeom>
          <a:solidFill>
            <a:srgbClr val="1346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758" y="901137"/>
            <a:ext cx="1184876" cy="146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516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38EF2867-0C76-1A41-8041-A909C574B6DA}"/>
              </a:ext>
            </a:extLst>
          </p:cNvPr>
          <p:cNvGrpSpPr/>
          <p:nvPr/>
        </p:nvGrpSpPr>
        <p:grpSpPr>
          <a:xfrm>
            <a:off x="186564" y="186648"/>
            <a:ext cx="3239695" cy="720000"/>
            <a:chOff x="6085697" y="184042"/>
            <a:chExt cx="1445630" cy="720000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B2AF3EB-1726-5A41-9416-A4B854A38399}"/>
                </a:ext>
              </a:extLst>
            </p:cNvPr>
            <p:cNvSpPr/>
            <p:nvPr/>
          </p:nvSpPr>
          <p:spPr>
            <a:xfrm>
              <a:off x="6085697" y="184042"/>
              <a:ext cx="321281" cy="720000"/>
            </a:xfrm>
            <a:prstGeom prst="ellipse">
              <a:avLst/>
            </a:prstGeom>
            <a:solidFill>
              <a:srgbClr val="13468E"/>
            </a:solidFill>
            <a:ln>
              <a:solidFill>
                <a:srgbClr val="1346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2800" b="1" spc="-150" dirty="0">
                  <a:solidFill>
                    <a:schemeClr val="bg1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02</a:t>
              </a:r>
              <a:endParaRPr kumimoji="1" lang="ko-KR" altLang="en-US" sz="2800" b="1" spc="-150" dirty="0">
                <a:solidFill>
                  <a:schemeClr val="bg1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45DA643-B907-274A-BFA3-CB47A6C757EB}"/>
                </a:ext>
              </a:extLst>
            </p:cNvPr>
            <p:cNvSpPr txBox="1"/>
            <p:nvPr/>
          </p:nvSpPr>
          <p:spPr>
            <a:xfrm>
              <a:off x="6427478" y="216117"/>
              <a:ext cx="11038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400" b="1" spc="-150" dirty="0">
                  <a:solidFill>
                    <a:srgbClr val="13468E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목표 및 연구내용 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45DA643-B907-274A-BFA3-CB47A6C757EB}"/>
              </a:ext>
            </a:extLst>
          </p:cNvPr>
          <p:cNvSpPr txBox="1"/>
          <p:nvPr/>
        </p:nvSpPr>
        <p:spPr>
          <a:xfrm>
            <a:off x="1004522" y="716471"/>
            <a:ext cx="5064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spc="-150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연구 할 기술과 관련된 </a:t>
            </a:r>
            <a:r>
              <a:rPr kumimoji="1" lang="en-US" altLang="ko-KR" b="1" spc="-150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URL( </a:t>
            </a:r>
            <a:r>
              <a:rPr kumimoji="1" lang="ko-KR" altLang="en-US" b="1" spc="-150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카톡에 있는 것들 정리</a:t>
            </a:r>
            <a:r>
              <a:rPr kumimoji="1" lang="en-US" altLang="ko-KR" b="1" spc="-150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) </a:t>
            </a:r>
            <a:endParaRPr kumimoji="1" lang="ko-KR" altLang="en-US" b="1" spc="-150" dirty="0"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22181" y="620783"/>
            <a:ext cx="3421494" cy="75489"/>
          </a:xfrm>
          <a:prstGeom prst="rect">
            <a:avLst/>
          </a:prstGeom>
          <a:solidFill>
            <a:srgbClr val="1346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4953000" y="3837782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30B40B-0D30-4208-90E6-25F18F2E3E82}"/>
              </a:ext>
            </a:extLst>
          </p:cNvPr>
          <p:cNvSpPr txBox="1"/>
          <p:nvPr/>
        </p:nvSpPr>
        <p:spPr>
          <a:xfrm>
            <a:off x="76125" y="1455743"/>
            <a:ext cx="8935100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fontAlgn="base" latinLnBrk="1">
              <a:buAutoNum type="arabicParenR"/>
            </a:pPr>
            <a:r>
              <a:rPr lang="en-US" altLang="ko-KR" sz="1100" dirty="0"/>
              <a:t>Open</a:t>
            </a:r>
            <a:r>
              <a:rPr lang="ko-KR" altLang="en-US" sz="1100" dirty="0"/>
              <a:t> </a:t>
            </a:r>
            <a:r>
              <a:rPr lang="en-US" altLang="ko-KR" sz="1100" dirty="0"/>
              <a:t>AI</a:t>
            </a:r>
            <a:r>
              <a:rPr lang="ko-KR" altLang="en-US" sz="1100" dirty="0"/>
              <a:t>를 이용해서 </a:t>
            </a:r>
            <a:r>
              <a:rPr lang="ko-KR" altLang="en-US" sz="1100" dirty="0" err="1"/>
              <a:t>챗봇</a:t>
            </a:r>
            <a:r>
              <a:rPr lang="ko-KR" altLang="en-US" sz="1100" dirty="0"/>
              <a:t> 만드는 방법이 적혀 있음</a:t>
            </a:r>
            <a:r>
              <a:rPr lang="en-US" altLang="ko-KR" sz="1100" dirty="0"/>
              <a:t>.</a:t>
            </a:r>
            <a:r>
              <a:rPr lang="ko-KR" altLang="en-US" sz="1100" dirty="0"/>
              <a:t> </a:t>
            </a:r>
            <a:r>
              <a:rPr lang="en-US" altLang="ko-KR" sz="1100" dirty="0"/>
              <a:t>( </a:t>
            </a:r>
            <a:r>
              <a:rPr lang="ko-KR" altLang="en-US" sz="1100" dirty="0"/>
              <a:t>음성 </a:t>
            </a:r>
            <a:r>
              <a:rPr lang="en-US" altLang="ko-KR" sz="1100" dirty="0"/>
              <a:t>x , </a:t>
            </a:r>
            <a:r>
              <a:rPr lang="ko-KR" altLang="en-US" sz="1100" dirty="0"/>
              <a:t>텍스트</a:t>
            </a:r>
            <a:r>
              <a:rPr lang="en-US" altLang="ko-KR" sz="1100" dirty="0"/>
              <a:t>) </a:t>
            </a:r>
          </a:p>
          <a:p>
            <a:pPr fontAlgn="base" latinLnBrk="1"/>
            <a:r>
              <a:rPr lang="en-US" altLang="ko-KR" sz="1100" dirty="0">
                <a:hlinkClick r:id="rId2"/>
              </a:rPr>
              <a:t>https://velog.io/@brokyeom/%ED%86%A0%EC%9D%B4%ED%94%84%EB%A1%9C%EC%A0%9D%ED%8A%B8-%EA%B8%B0%EB%A7%90%EA%B3%BC%EC%A0%9C%EB%A1%9C-LLM-%EC%82%AC%EC%9A%A9%EB%B2%95-%EC%B0%8D%EB%A8%B9%ED%95%98%EA%B8%B0</a:t>
            </a:r>
            <a:endParaRPr lang="en-US" altLang="ko-KR" sz="1100" dirty="0"/>
          </a:p>
          <a:p>
            <a:pPr fontAlgn="base" latinLnBrk="1"/>
            <a:endParaRPr lang="en-US" altLang="ko-KR" sz="1100" dirty="0"/>
          </a:p>
          <a:p>
            <a:pPr fontAlgn="base" latinLnBrk="1"/>
            <a:r>
              <a:rPr lang="en-US" altLang="ko-KR" sz="1100" dirty="0"/>
              <a:t>2) </a:t>
            </a:r>
            <a:r>
              <a:rPr lang="en-US" altLang="ko-KR" sz="1100" dirty="0" err="1"/>
              <a:t>chatGPT</a:t>
            </a:r>
            <a:r>
              <a:rPr lang="ko-KR" altLang="en-US" sz="1100" dirty="0"/>
              <a:t> 질문 잘하는 방법을 알려줌</a:t>
            </a:r>
            <a:r>
              <a:rPr lang="en-US" altLang="ko-KR" sz="1100" dirty="0"/>
              <a:t>. -&gt; (</a:t>
            </a:r>
            <a:r>
              <a:rPr lang="ko-KR" altLang="en-US" sz="1100" dirty="0"/>
              <a:t>나이에게 맞춰서 질문 할 수 있도록 쓸 때</a:t>
            </a:r>
            <a:r>
              <a:rPr lang="en-US" altLang="ko-KR" sz="1100" dirty="0"/>
              <a:t>) </a:t>
            </a:r>
          </a:p>
          <a:p>
            <a:pPr fontAlgn="base" latinLnBrk="1"/>
            <a:r>
              <a:rPr lang="en-US" altLang="ko-KR" sz="1100" dirty="0">
                <a:hlinkClick r:id="rId3"/>
              </a:rPr>
              <a:t>https://www.youtube.com/watch?v=U3j9-iMOKWQ</a:t>
            </a:r>
            <a:endParaRPr lang="en-US" altLang="ko-KR" sz="1100" dirty="0"/>
          </a:p>
          <a:p>
            <a:pPr fontAlgn="base" latinLnBrk="1"/>
            <a:r>
              <a:rPr lang="en-US" altLang="ko-KR" sz="1100" dirty="0"/>
              <a:t>3) </a:t>
            </a:r>
            <a:r>
              <a:rPr lang="en-US" altLang="ko-KR" sz="1100" dirty="0" err="1"/>
              <a:t>chatGPT</a:t>
            </a:r>
            <a:r>
              <a:rPr lang="ko-KR" altLang="en-US" sz="1100" dirty="0"/>
              <a:t> 에 질문과 답변을 정하는 방법</a:t>
            </a:r>
            <a:r>
              <a:rPr lang="en-US" altLang="ko-KR" sz="1100" dirty="0"/>
              <a:t>. </a:t>
            </a:r>
          </a:p>
          <a:p>
            <a:pPr fontAlgn="base" latinLnBrk="1"/>
            <a:r>
              <a:rPr lang="en-US" altLang="ko-KR" sz="1100" dirty="0">
                <a:hlinkClick r:id="rId4"/>
              </a:rPr>
              <a:t>https://www.youtube.com/watch?v=XPXXpIx0LCE</a:t>
            </a:r>
            <a:endParaRPr lang="en-US" altLang="ko-KR" sz="1100" dirty="0"/>
          </a:p>
          <a:p>
            <a:pPr fontAlgn="base" latinLnBrk="1"/>
            <a:endParaRPr lang="en-US" altLang="ko-KR" sz="1100" dirty="0"/>
          </a:p>
          <a:p>
            <a:pPr fontAlgn="base" latinLnBrk="1"/>
            <a:r>
              <a:rPr lang="en-US" altLang="ko-KR" sz="1100" dirty="0"/>
              <a:t>4) </a:t>
            </a:r>
            <a:r>
              <a:rPr lang="ko-KR" altLang="en-US" sz="1100" dirty="0"/>
              <a:t>한국어 음성 데이터 셋</a:t>
            </a:r>
            <a:r>
              <a:rPr lang="en-US" altLang="ko-KR" sz="1100" dirty="0"/>
              <a:t>: </a:t>
            </a:r>
            <a:r>
              <a:rPr lang="en-US" altLang="ko-KR" sz="1100" dirty="0">
                <a:hlinkClick r:id="rId5"/>
              </a:rPr>
              <a:t>https://ko.shaip.com/offerings/speech-data-catalog/korean-dataset/</a:t>
            </a:r>
            <a:endParaRPr lang="en-US" altLang="ko-KR" sz="1100" dirty="0"/>
          </a:p>
          <a:p>
            <a:pPr fontAlgn="base" latinLnBrk="1"/>
            <a:r>
              <a:rPr lang="en-US" altLang="ko-KR" sz="1100" dirty="0"/>
              <a:t>5) </a:t>
            </a:r>
            <a:r>
              <a:rPr lang="ko-KR" altLang="en-US" sz="1100" dirty="0"/>
              <a:t>대화 모델</a:t>
            </a:r>
            <a:r>
              <a:rPr lang="en-US" altLang="ko-KR" sz="1100" dirty="0"/>
              <a:t>,</a:t>
            </a:r>
            <a:r>
              <a:rPr lang="ko-KR" altLang="en-US" sz="1100" dirty="0"/>
              <a:t>데이터 셋</a:t>
            </a:r>
            <a:r>
              <a:rPr lang="en-US" altLang="ko-KR" sz="1100" dirty="0"/>
              <a:t>: </a:t>
            </a:r>
            <a:r>
              <a:rPr lang="en-US" altLang="ko-KR" sz="1100" dirty="0">
                <a:hlinkClick r:id="rId6"/>
              </a:rPr>
              <a:t>https://littlefoxdiary.tistory.com/42</a:t>
            </a:r>
            <a:endParaRPr lang="en-US" altLang="ko-KR" sz="1100" dirty="0"/>
          </a:p>
          <a:p>
            <a:pPr fontAlgn="base" latinLnBrk="1"/>
            <a:r>
              <a:rPr lang="en-US" altLang="ko-KR" sz="1100" dirty="0"/>
              <a:t>6) </a:t>
            </a:r>
            <a:r>
              <a:rPr lang="ko-KR" altLang="en-US" sz="1100" dirty="0"/>
              <a:t>아동 음성 데이터 셋</a:t>
            </a:r>
            <a:r>
              <a:rPr lang="en-US" altLang="ko-KR" sz="1100" dirty="0"/>
              <a:t>: </a:t>
            </a:r>
          </a:p>
          <a:p>
            <a:pPr fontAlgn="base" latinLnBrk="1"/>
            <a:r>
              <a:rPr lang="en-US" altLang="ko-KR" sz="1100" dirty="0"/>
              <a:t>https://aihub.or.kr/aihubdata/data/view.do?currMenu=115&amp;topMenu=100&amp;dataSetSn= 540</a:t>
            </a:r>
          </a:p>
          <a:p>
            <a:pPr fontAlgn="base" latinLnBrk="1"/>
            <a:r>
              <a:rPr lang="en-US" altLang="ko-KR" sz="1100" dirty="0"/>
              <a:t> </a:t>
            </a:r>
          </a:p>
          <a:p>
            <a:pPr fontAlgn="base" latinLnBrk="1"/>
            <a:r>
              <a:rPr lang="en-US" altLang="ko-KR" sz="1100" dirty="0"/>
              <a:t>7) </a:t>
            </a:r>
            <a:r>
              <a:rPr lang="ko-KR" altLang="en-US" sz="1100" dirty="0"/>
              <a:t>인공지능 자동 음성 인식 모델 만들기</a:t>
            </a:r>
            <a:r>
              <a:rPr lang="en-US" altLang="ko-KR" sz="1100" dirty="0"/>
              <a:t>(</a:t>
            </a:r>
            <a:r>
              <a:rPr lang="ko-KR" altLang="en-US" sz="1100" dirty="0"/>
              <a:t>파이썬</a:t>
            </a:r>
            <a:r>
              <a:rPr lang="en-US" altLang="ko-KR" sz="1100" dirty="0"/>
              <a:t>/</a:t>
            </a:r>
            <a:r>
              <a:rPr lang="ko-KR" altLang="en-US" sz="1100" dirty="0"/>
              <a:t>딥러닝</a:t>
            </a:r>
            <a:r>
              <a:rPr lang="en-US" altLang="ko-KR" sz="1100" dirty="0"/>
              <a:t>/</a:t>
            </a:r>
            <a:r>
              <a:rPr lang="ko-KR" altLang="en-US" sz="1100" dirty="0" err="1"/>
              <a:t>허깅페이스</a:t>
            </a:r>
            <a:r>
              <a:rPr lang="en-US" altLang="ko-KR" sz="1100" dirty="0"/>
              <a:t>/Wav2vec /STT/ASR ):</a:t>
            </a:r>
          </a:p>
          <a:p>
            <a:pPr fontAlgn="base" latinLnBrk="1"/>
            <a:r>
              <a:rPr lang="en-US" altLang="ko-KR" sz="1100" dirty="0"/>
              <a:t> </a:t>
            </a:r>
            <a:r>
              <a:rPr lang="en-US" altLang="ko-KR" sz="1100" dirty="0">
                <a:hlinkClick r:id="rId7"/>
              </a:rPr>
              <a:t>https://happy-obok.tistory.com/69</a:t>
            </a:r>
            <a:endParaRPr lang="en-US" altLang="ko-KR" sz="1100" dirty="0"/>
          </a:p>
          <a:p>
            <a:pPr marL="228600" indent="-228600" fontAlgn="base" latinLnBrk="1">
              <a:buAutoNum type="arabicParenR" startAt="8"/>
            </a:pPr>
            <a:r>
              <a:rPr lang="en-US" altLang="ko-KR" sz="1100" dirty="0"/>
              <a:t>LM </a:t>
            </a:r>
            <a:r>
              <a:rPr lang="ko-KR" altLang="en-US" sz="1100" dirty="0"/>
              <a:t>헤드로 </a:t>
            </a:r>
            <a:r>
              <a:rPr lang="en-US" altLang="ko-KR" sz="1100" dirty="0"/>
              <a:t>Wav2Vec2(: Wav2Vec2</a:t>
            </a:r>
            <a:r>
              <a:rPr lang="ko-KR" altLang="en-US" sz="1100" dirty="0"/>
              <a:t>는 자동 음성 인식</a:t>
            </a:r>
            <a:r>
              <a:rPr lang="en-US" altLang="ko-KR" sz="1100" dirty="0"/>
              <a:t>(ASR)</a:t>
            </a:r>
            <a:r>
              <a:rPr lang="ko-KR" altLang="en-US" sz="1100" dirty="0"/>
              <a:t>을 위해 사전 훈련된 모델</a:t>
            </a:r>
            <a:r>
              <a:rPr lang="en-US" altLang="ko-KR" sz="1100" dirty="0"/>
              <a:t>) </a:t>
            </a:r>
            <a:r>
              <a:rPr lang="ko-KR" altLang="en-US" sz="1100" dirty="0"/>
              <a:t>미세 조정 </a:t>
            </a:r>
            <a:r>
              <a:rPr lang="en-US" altLang="ko-KR" sz="1100" dirty="0">
                <a:hlinkClick r:id="rId8"/>
              </a:rPr>
              <a:t>https://www.tensorflow.org/hub/tutorials/wav2vec2_saved_model_finetuning?hl=ko</a:t>
            </a:r>
            <a:endParaRPr lang="en-US" altLang="ko-KR" sz="1100" dirty="0"/>
          </a:p>
          <a:p>
            <a:pPr marL="228600" indent="-228600" fontAlgn="base" latinLnBrk="1">
              <a:buAutoNum type="arabicParenR" startAt="8"/>
            </a:pPr>
            <a:r>
              <a:rPr lang="en-US" altLang="ko-KR" sz="1100" b="0" i="0" dirty="0">
                <a:solidFill>
                  <a:srgbClr val="0D0D0D"/>
                </a:solidFill>
                <a:effectLst/>
                <a:latin typeface="Söhne"/>
              </a:rPr>
              <a:t>LLM</a:t>
            </a:r>
            <a:r>
              <a:rPr lang="ko-KR" altLang="en-US" sz="1100" b="0" i="0" dirty="0">
                <a:solidFill>
                  <a:srgbClr val="0D0D0D"/>
                </a:solidFill>
                <a:effectLst/>
                <a:latin typeface="Söhne"/>
              </a:rPr>
              <a:t>을 사용한 </a:t>
            </a:r>
            <a:r>
              <a:rPr lang="ko-KR" altLang="en-US" sz="1100" b="0" i="0" dirty="0" err="1">
                <a:solidFill>
                  <a:srgbClr val="0D0D0D"/>
                </a:solidFill>
                <a:effectLst/>
                <a:latin typeface="Söhne"/>
              </a:rPr>
              <a:t>챗봇이</a:t>
            </a:r>
            <a:r>
              <a:rPr lang="ko-KR" altLang="en-US" sz="1100" b="0" i="0" dirty="0">
                <a:solidFill>
                  <a:srgbClr val="0D0D0D"/>
                </a:solidFill>
                <a:effectLst/>
                <a:latin typeface="Söhne"/>
              </a:rPr>
              <a:t> 어린이들의 발산적 질문 능력을 향상시키는 데 효과가 있었으며</a:t>
            </a:r>
            <a:r>
              <a:rPr lang="en-US" altLang="ko-KR" sz="1100" b="0" i="0" dirty="0">
                <a:solidFill>
                  <a:srgbClr val="0D0D0D"/>
                </a:solidFill>
                <a:effectLst/>
                <a:latin typeface="Söhne"/>
              </a:rPr>
              <a:t>, </a:t>
            </a:r>
            <a:r>
              <a:rPr lang="ko-KR" altLang="en-US" sz="1100" b="0" i="0" dirty="0">
                <a:solidFill>
                  <a:srgbClr val="0D0D0D"/>
                </a:solidFill>
                <a:effectLst/>
                <a:latin typeface="Söhne"/>
              </a:rPr>
              <a:t>자율성을 갖춘 </a:t>
            </a:r>
            <a:r>
              <a:rPr lang="en-US" altLang="ko-KR" sz="1100" b="0" i="0" dirty="0">
                <a:solidFill>
                  <a:srgbClr val="0D0D0D"/>
                </a:solidFill>
                <a:effectLst/>
                <a:latin typeface="Söhne"/>
              </a:rPr>
              <a:t>cue</a:t>
            </a:r>
            <a:r>
              <a:rPr lang="ko-KR" altLang="en-US" sz="1100" b="0" i="0" dirty="0">
                <a:solidFill>
                  <a:srgbClr val="0D0D0D"/>
                </a:solidFill>
                <a:effectLst/>
                <a:latin typeface="Söhne"/>
              </a:rPr>
              <a:t>를 제공한 경우에 더욱 효과가 있었다는 사실을 알려주는 글</a:t>
            </a:r>
            <a:r>
              <a:rPr lang="en-US" altLang="ko-KR" sz="1100" b="0" i="0" dirty="0">
                <a:solidFill>
                  <a:srgbClr val="0D0D0D"/>
                </a:solidFill>
                <a:effectLst/>
                <a:latin typeface="Söhne"/>
              </a:rPr>
              <a:t>.  </a:t>
            </a:r>
          </a:p>
          <a:p>
            <a:pPr fontAlgn="base" latinLnBrk="1"/>
            <a:r>
              <a:rPr lang="en-US" altLang="ko-KR" sz="1100" b="0" i="0" dirty="0">
                <a:solidFill>
                  <a:srgbClr val="0D0D0D"/>
                </a:solidFill>
                <a:effectLst/>
                <a:latin typeface="Söhne"/>
                <a:hlinkClick r:id="rId9"/>
              </a:rPr>
              <a:t>http://blog.mahler83.net/archives/3848</a:t>
            </a:r>
            <a:endParaRPr lang="en-US" altLang="ko-KR" sz="1100" dirty="0">
              <a:solidFill>
                <a:srgbClr val="0D0D0D"/>
              </a:solidFill>
              <a:latin typeface="Söhne"/>
            </a:endParaRPr>
          </a:p>
          <a:p>
            <a:pPr marL="228600" indent="-228600" fontAlgn="base" latinLnBrk="1">
              <a:buAutoNum type="arabicParenR" startAt="8"/>
            </a:pPr>
            <a:r>
              <a:rPr lang="ko-KR" altLang="en-US" sz="1100" b="0" i="0" dirty="0">
                <a:solidFill>
                  <a:srgbClr val="0D0D0D"/>
                </a:solidFill>
                <a:effectLst/>
                <a:latin typeface="Söhne"/>
              </a:rPr>
              <a:t>사람 얼굴 표정 데이터셋이 있는 글</a:t>
            </a:r>
            <a:r>
              <a:rPr lang="en-US" altLang="ko-KR" sz="1100" b="0" i="0" dirty="0">
                <a:solidFill>
                  <a:srgbClr val="0D0D0D"/>
                </a:solidFill>
                <a:effectLst/>
                <a:latin typeface="Söhne"/>
              </a:rPr>
              <a:t>.</a:t>
            </a:r>
          </a:p>
          <a:p>
            <a:pPr fontAlgn="base" latinLnBrk="1"/>
            <a:r>
              <a:rPr lang="en-US" altLang="ko-KR" sz="1100" b="0" i="0" dirty="0">
                <a:solidFill>
                  <a:srgbClr val="0D0D0D"/>
                </a:solidFill>
                <a:effectLst/>
                <a:latin typeface="Söhne"/>
              </a:rPr>
              <a:t> </a:t>
            </a:r>
            <a:r>
              <a:rPr lang="en-US" altLang="ko-KR" sz="1100" b="0" i="0" dirty="0">
                <a:solidFill>
                  <a:srgbClr val="0D0D0D"/>
                </a:solidFill>
                <a:effectLst/>
                <a:latin typeface="Söhne"/>
                <a:hlinkClick r:id="rId10"/>
              </a:rPr>
              <a:t>https://aifactory.space/task/2340/overview</a:t>
            </a:r>
            <a:endParaRPr lang="en-US" altLang="ko-KR" sz="1100" b="0" i="0" dirty="0">
              <a:solidFill>
                <a:srgbClr val="0D0D0D"/>
              </a:solidFill>
              <a:effectLst/>
              <a:latin typeface="Söhne"/>
            </a:endParaRPr>
          </a:p>
          <a:p>
            <a:pPr fontAlgn="base" latinLnBrk="1"/>
            <a:r>
              <a:rPr lang="en-US" altLang="ko-KR" sz="1100" dirty="0">
                <a:solidFill>
                  <a:srgbClr val="0D0D0D"/>
                </a:solidFill>
                <a:latin typeface="Söhne"/>
              </a:rPr>
              <a:t>9) </a:t>
            </a:r>
            <a:r>
              <a:rPr lang="en-US" altLang="ko-KR" sz="1100" b="0" i="0" dirty="0">
                <a:solidFill>
                  <a:srgbClr val="000000"/>
                </a:solidFill>
                <a:effectLst/>
                <a:latin typeface="se-nanumgothic"/>
              </a:rPr>
              <a:t>Google Cloud Speech(STT) </a:t>
            </a:r>
            <a:r>
              <a:rPr lang="ko-KR" altLang="en-US" sz="1100" dirty="0">
                <a:solidFill>
                  <a:srgbClr val="000000"/>
                </a:solidFill>
                <a:latin typeface="se-nanumgothic"/>
              </a:rPr>
              <a:t>사용하는 법이 적힌 글</a:t>
            </a:r>
            <a:endParaRPr lang="en-US" altLang="ko-KR" sz="1100" dirty="0">
              <a:solidFill>
                <a:srgbClr val="000000"/>
              </a:solidFill>
              <a:latin typeface="se-nanumgothic"/>
            </a:endParaRPr>
          </a:p>
          <a:p>
            <a:pPr fontAlgn="base" latinLnBrk="1"/>
            <a:r>
              <a:rPr lang="en-US" altLang="ko-KR" sz="1100" b="0" i="0" dirty="0">
                <a:solidFill>
                  <a:srgbClr val="0D0D0D"/>
                </a:solidFill>
                <a:effectLst/>
                <a:latin typeface="Söhne"/>
                <a:hlinkClick r:id="rId11"/>
              </a:rPr>
              <a:t>https://m.blog.naver.com/korca02220/221724072642</a:t>
            </a:r>
            <a:endParaRPr lang="en-US" altLang="ko-KR" sz="11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fontAlgn="base" latinLnBrk="1"/>
            <a:r>
              <a:rPr lang="en-US" altLang="ko-KR" sz="1100" dirty="0">
                <a:solidFill>
                  <a:srgbClr val="000000"/>
                </a:solidFill>
                <a:latin typeface="se-nanumgothic"/>
              </a:rPr>
              <a:t>10) </a:t>
            </a:r>
            <a:r>
              <a:rPr lang="ko-KR" altLang="en-US" sz="1100" dirty="0">
                <a:solidFill>
                  <a:srgbClr val="000000"/>
                </a:solidFill>
                <a:latin typeface="se-nanumgothic"/>
              </a:rPr>
              <a:t>실제로 존재하는 인공지능</a:t>
            </a:r>
            <a:r>
              <a:rPr lang="en-US" altLang="ko-KR" sz="1100" dirty="0">
                <a:solidFill>
                  <a:srgbClr val="000000"/>
                </a:solidFill>
                <a:latin typeface="se-nanumgothic"/>
              </a:rPr>
              <a:t>-</a:t>
            </a:r>
            <a:r>
              <a:rPr lang="ko-KR" altLang="en-US" sz="1100" dirty="0">
                <a:solidFill>
                  <a:srgbClr val="000000"/>
                </a:solidFill>
                <a:latin typeface="se-nanumgothic"/>
              </a:rPr>
              <a:t>돌봄</a:t>
            </a:r>
            <a:r>
              <a:rPr lang="en-US" altLang="ko-KR" sz="1100" dirty="0">
                <a:solidFill>
                  <a:srgbClr val="000000"/>
                </a:solidFill>
                <a:latin typeface="se-nanumgothic"/>
              </a:rPr>
              <a:t>-</a:t>
            </a:r>
            <a:r>
              <a:rPr lang="ko-KR" altLang="en-US" sz="1100" dirty="0">
                <a:solidFill>
                  <a:srgbClr val="000000"/>
                </a:solidFill>
                <a:latin typeface="se-nanumgothic"/>
              </a:rPr>
              <a:t>로봇 </a:t>
            </a:r>
            <a:endParaRPr lang="en-US" altLang="ko-KR" sz="1100" dirty="0">
              <a:solidFill>
                <a:srgbClr val="000000"/>
              </a:solidFill>
              <a:latin typeface="se-nanumgothic"/>
            </a:endParaRPr>
          </a:p>
          <a:p>
            <a:pPr fontAlgn="base" latinLnBrk="1"/>
            <a:r>
              <a:rPr lang="en-US" altLang="ko-KR" sz="1100" b="0" i="0" dirty="0">
                <a:solidFill>
                  <a:srgbClr val="0D0D0D"/>
                </a:solidFill>
                <a:effectLst/>
                <a:latin typeface="Söhne"/>
                <a:hlinkClick r:id="rId12"/>
              </a:rPr>
              <a:t>https://wonderfull1.cafe24.com/product/%EB%8B%A4%EC%86%9Cb-%EC%9D%B8%EA%B3%B5%EC%A7%80%EB%8A%A5-%EB%8F%8C%EB%B4%84-%EB%A1%9C%EB%B4%87/48/category/101/display/1/</a:t>
            </a:r>
            <a:endParaRPr lang="en-US" altLang="ko-KR" sz="1100" b="0" i="0" dirty="0">
              <a:solidFill>
                <a:srgbClr val="0D0D0D"/>
              </a:solidFill>
              <a:effectLst/>
              <a:latin typeface="Söhne"/>
            </a:endParaRPr>
          </a:p>
          <a:p>
            <a:pPr fontAlgn="base" latinLnBrk="1"/>
            <a:endParaRPr lang="en-US" altLang="ko-KR" sz="1100" dirty="0">
              <a:solidFill>
                <a:srgbClr val="0D0D0D"/>
              </a:solidFill>
              <a:latin typeface="Söhne"/>
            </a:endParaRPr>
          </a:p>
          <a:p>
            <a:pPr fontAlgn="base" latinLnBrk="1"/>
            <a:r>
              <a:rPr lang="en-US" altLang="ko-KR" sz="1100" b="0" i="0" dirty="0">
                <a:solidFill>
                  <a:srgbClr val="000000"/>
                </a:solidFill>
                <a:effectLst/>
                <a:latin typeface="se-nanumgothic"/>
                <a:hlinkClick r:id="rId13"/>
              </a:rPr>
              <a:t>https://catius.io/ko/brand</a:t>
            </a:r>
            <a:endParaRPr lang="en-US" altLang="ko-KR" sz="1100" b="0" i="0" dirty="0">
              <a:solidFill>
                <a:srgbClr val="000000"/>
              </a:solidFill>
              <a:effectLst/>
              <a:latin typeface="se-nanumgothic"/>
            </a:endParaRPr>
          </a:p>
          <a:p>
            <a:pPr fontAlgn="base" latinLnBrk="1"/>
            <a:endParaRPr lang="en-US" altLang="ko-KR" sz="1100" dirty="0">
              <a:solidFill>
                <a:srgbClr val="000000"/>
              </a:solidFill>
              <a:latin typeface="se-nanumgothic"/>
            </a:endParaRPr>
          </a:p>
        </p:txBody>
      </p:sp>
    </p:spTree>
    <p:extLst>
      <p:ext uri="{BB962C8B-B14F-4D97-AF65-F5344CB8AC3E}">
        <p14:creationId xmlns:p14="http://schemas.microsoft.com/office/powerpoint/2010/main" val="2830613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38EF2867-0C76-1A41-8041-A909C574B6DA}"/>
              </a:ext>
            </a:extLst>
          </p:cNvPr>
          <p:cNvGrpSpPr/>
          <p:nvPr/>
        </p:nvGrpSpPr>
        <p:grpSpPr>
          <a:xfrm>
            <a:off x="186564" y="186648"/>
            <a:ext cx="3239695" cy="720000"/>
            <a:chOff x="6085697" y="184042"/>
            <a:chExt cx="1445630" cy="720000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B2AF3EB-1726-5A41-9416-A4B854A38399}"/>
                </a:ext>
              </a:extLst>
            </p:cNvPr>
            <p:cNvSpPr/>
            <p:nvPr/>
          </p:nvSpPr>
          <p:spPr>
            <a:xfrm>
              <a:off x="6085697" y="184042"/>
              <a:ext cx="321281" cy="720000"/>
            </a:xfrm>
            <a:prstGeom prst="ellipse">
              <a:avLst/>
            </a:prstGeom>
            <a:solidFill>
              <a:srgbClr val="13468E"/>
            </a:solidFill>
            <a:ln>
              <a:solidFill>
                <a:srgbClr val="1346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2800" b="1" spc="-150" dirty="0">
                  <a:solidFill>
                    <a:schemeClr val="bg1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02</a:t>
              </a:r>
              <a:endParaRPr kumimoji="1" lang="ko-KR" altLang="en-US" sz="2800" b="1" spc="-150" dirty="0">
                <a:solidFill>
                  <a:schemeClr val="bg1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45DA643-B907-274A-BFA3-CB47A6C757EB}"/>
                </a:ext>
              </a:extLst>
            </p:cNvPr>
            <p:cNvSpPr txBox="1"/>
            <p:nvPr/>
          </p:nvSpPr>
          <p:spPr>
            <a:xfrm>
              <a:off x="6427478" y="216117"/>
              <a:ext cx="11038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400" b="1" spc="-150" dirty="0">
                  <a:solidFill>
                    <a:srgbClr val="13468E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목표 및 연구내용 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45DA643-B907-274A-BFA3-CB47A6C757EB}"/>
              </a:ext>
            </a:extLst>
          </p:cNvPr>
          <p:cNvSpPr txBox="1"/>
          <p:nvPr/>
        </p:nvSpPr>
        <p:spPr>
          <a:xfrm>
            <a:off x="1004522" y="716471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spc="-150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평가방법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122181" y="620783"/>
            <a:ext cx="3421494" cy="75489"/>
          </a:xfrm>
          <a:prstGeom prst="rect">
            <a:avLst/>
          </a:prstGeom>
          <a:solidFill>
            <a:srgbClr val="1346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952503" y="1852843"/>
            <a:ext cx="824277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b="1" dirty="0">
              <a:ea typeface="NanumSquareOTF_ac ExtraBold" panose="020B0600000101010101"/>
            </a:endParaRPr>
          </a:p>
          <a:p>
            <a:pPr marL="342900" indent="-342900">
              <a:buAutoNum type="arabicPeriod"/>
            </a:pPr>
            <a:r>
              <a:rPr lang="ko-KR" altLang="en-US" b="1" dirty="0">
                <a:latin typeface="+mn-ea"/>
              </a:rPr>
              <a:t>아이의 표정을 잘 인식하는가</a:t>
            </a:r>
            <a:r>
              <a:rPr lang="en-US" altLang="ko-KR" b="1" dirty="0">
                <a:latin typeface="+mn-ea"/>
              </a:rPr>
              <a:t>? </a:t>
            </a:r>
          </a:p>
          <a:p>
            <a:r>
              <a:rPr lang="en-US" altLang="ko-KR" b="1" dirty="0">
                <a:latin typeface="+mn-ea"/>
              </a:rPr>
              <a:t>2. </a:t>
            </a:r>
            <a:r>
              <a:rPr lang="ko-KR" altLang="en-US" b="1" dirty="0">
                <a:latin typeface="+mn-ea"/>
              </a:rPr>
              <a:t>아이에게 비속어를 쓰진 않는가</a:t>
            </a:r>
            <a:r>
              <a:rPr lang="en-US" altLang="ko-KR" b="1" dirty="0">
                <a:latin typeface="+mn-ea"/>
              </a:rPr>
              <a:t>? </a:t>
            </a:r>
            <a:r>
              <a:rPr lang="ko-KR" altLang="en-US" b="1" dirty="0">
                <a:latin typeface="+mn-ea"/>
              </a:rPr>
              <a:t>적절하게 반응하는가</a:t>
            </a:r>
            <a:r>
              <a:rPr lang="en-US" altLang="ko-KR" b="1" dirty="0">
                <a:latin typeface="+mn-ea"/>
              </a:rPr>
              <a:t>? </a:t>
            </a:r>
            <a:r>
              <a:rPr lang="en-US" altLang="ko-KR" b="1" dirty="0" err="1">
                <a:latin typeface="+mn-ea"/>
              </a:rPr>
              <a:t>Etc</a:t>
            </a:r>
            <a:r>
              <a:rPr lang="en-US" altLang="ko-KR" b="1" dirty="0">
                <a:latin typeface="+mn-ea"/>
              </a:rPr>
              <a:t>… </a:t>
            </a:r>
          </a:p>
          <a:p>
            <a:r>
              <a:rPr lang="en-US" altLang="ko-KR" b="1" dirty="0">
                <a:latin typeface="+mn-ea"/>
              </a:rPr>
              <a:t>3. </a:t>
            </a:r>
          </a:p>
          <a:p>
            <a:r>
              <a:rPr lang="en-US" altLang="ko-KR" b="1" dirty="0">
                <a:latin typeface="+mn-ea"/>
              </a:rPr>
              <a:t>4. 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368217" y="4569686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219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8EF2867-0C76-1A41-8041-A909C574B6DA}"/>
              </a:ext>
            </a:extLst>
          </p:cNvPr>
          <p:cNvGrpSpPr/>
          <p:nvPr/>
        </p:nvGrpSpPr>
        <p:grpSpPr>
          <a:xfrm>
            <a:off x="186564" y="186648"/>
            <a:ext cx="2194536" cy="720000"/>
            <a:chOff x="6085697" y="184042"/>
            <a:chExt cx="979255" cy="720000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FB2AF3EB-1726-5A41-9416-A4B854A38399}"/>
                </a:ext>
              </a:extLst>
            </p:cNvPr>
            <p:cNvSpPr/>
            <p:nvPr/>
          </p:nvSpPr>
          <p:spPr>
            <a:xfrm>
              <a:off x="6085697" y="184042"/>
              <a:ext cx="321281" cy="720000"/>
            </a:xfrm>
            <a:prstGeom prst="ellipse">
              <a:avLst/>
            </a:prstGeom>
            <a:solidFill>
              <a:srgbClr val="13468E"/>
            </a:solidFill>
            <a:ln>
              <a:solidFill>
                <a:srgbClr val="1346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2800" b="1" spc="-150" dirty="0">
                  <a:solidFill>
                    <a:schemeClr val="bg1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03</a:t>
              </a:r>
              <a:endParaRPr kumimoji="1" lang="ko-KR" altLang="en-US" sz="2800" b="1" spc="-150" dirty="0">
                <a:solidFill>
                  <a:schemeClr val="bg1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45DA643-B907-274A-BFA3-CB47A6C757EB}"/>
                </a:ext>
              </a:extLst>
            </p:cNvPr>
            <p:cNvSpPr txBox="1"/>
            <p:nvPr/>
          </p:nvSpPr>
          <p:spPr>
            <a:xfrm>
              <a:off x="6427478" y="216117"/>
              <a:ext cx="6374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400" b="1" spc="-150" dirty="0">
                  <a:solidFill>
                    <a:srgbClr val="13468E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연구방법 </a:t>
              </a: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906568" y="1283933"/>
            <a:ext cx="66845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419350" y="3219450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2043113" y="2646363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952186" y="2313374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5DA643-B907-274A-BFA3-CB47A6C757EB}"/>
              </a:ext>
            </a:extLst>
          </p:cNvPr>
          <p:cNvSpPr txBox="1"/>
          <p:nvPr/>
        </p:nvSpPr>
        <p:spPr>
          <a:xfrm>
            <a:off x="1004522" y="716471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spc="-150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역할분담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122181" y="620783"/>
            <a:ext cx="3421494" cy="75489"/>
          </a:xfrm>
          <a:prstGeom prst="rect">
            <a:avLst/>
          </a:prstGeom>
          <a:solidFill>
            <a:srgbClr val="1346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516136"/>
              </p:ext>
            </p:extLst>
          </p:nvPr>
        </p:nvGraphicFramePr>
        <p:xfrm>
          <a:off x="426172" y="1726880"/>
          <a:ext cx="4323379" cy="4132372"/>
        </p:xfrm>
        <a:graphic>
          <a:graphicData uri="http://schemas.openxmlformats.org/drawingml/2006/table">
            <a:tbl>
              <a:tblPr/>
              <a:tblGrid>
                <a:gridCol w="15446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70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16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470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이름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역할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세부사항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5018">
                <a:tc rowSpan="5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팀원 조율 및 관리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일정잡기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의견조율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관리</a:t>
                      </a: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감독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47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코딩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OpenCV</a:t>
                      </a:r>
                      <a:endParaRPr 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47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기구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견적조사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47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설계도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설계도 작성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50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문서 작성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제안서 작성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최종 보고서 작성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en-US" altLang="ko-KR" sz="100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ppt</a:t>
                      </a: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작성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4706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코딩</a:t>
                      </a:r>
                      <a:endParaRPr lang="ko-KR" altLang="en-US" sz="9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OpenCV</a:t>
                      </a:r>
                      <a:endParaRPr 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47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기구</a:t>
                      </a:r>
                      <a:endParaRPr lang="ko-KR" altLang="en-US" sz="9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견적조사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47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설계도</a:t>
                      </a:r>
                      <a:endParaRPr lang="ko-KR" altLang="en-US" sz="9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설계도 작성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278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문서 작성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제안서 작성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최종 보고서 작성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907266" y="1358106"/>
            <a:ext cx="12315244" cy="519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965241"/>
              </p:ext>
            </p:extLst>
          </p:nvPr>
        </p:nvGraphicFramePr>
        <p:xfrm>
          <a:off x="5093240" y="1730662"/>
          <a:ext cx="4334844" cy="4154766"/>
        </p:xfrm>
        <a:graphic>
          <a:graphicData uri="http://schemas.openxmlformats.org/drawingml/2006/table">
            <a:tbl>
              <a:tblPr/>
              <a:tblGrid>
                <a:gridCol w="15738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55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53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960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이름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역할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세부사항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697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코딩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en-US" sz="105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OpenCV</a:t>
                      </a:r>
                      <a:endParaRPr 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03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기구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5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부품구입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403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설계도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설계도 작성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70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문서 작성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제안서 작성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최종 보고서 작성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en-US" altLang="ko-KR" sz="105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ppt</a:t>
                      </a: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작성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697">
                <a:tc rowSpan="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코딩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en-US" sz="105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OpenCV</a:t>
                      </a:r>
                      <a:endParaRPr 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403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기구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부품구입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403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설계도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설계도 작성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81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문서 작성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제안서 작성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최종 보고서 작성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5972" marR="45972" marT="22986" marB="22986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2591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419350" y="3219450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2043113" y="2646363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952186" y="2313374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2844800" y="1806575"/>
            <a:ext cx="1397556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8EF2867-0C76-1A41-8041-A909C574B6DA}"/>
              </a:ext>
            </a:extLst>
          </p:cNvPr>
          <p:cNvGrpSpPr/>
          <p:nvPr/>
        </p:nvGrpSpPr>
        <p:grpSpPr>
          <a:xfrm>
            <a:off x="186564" y="186648"/>
            <a:ext cx="2194536" cy="720000"/>
            <a:chOff x="6085697" y="184042"/>
            <a:chExt cx="979255" cy="720000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FB2AF3EB-1726-5A41-9416-A4B854A38399}"/>
                </a:ext>
              </a:extLst>
            </p:cNvPr>
            <p:cNvSpPr/>
            <p:nvPr/>
          </p:nvSpPr>
          <p:spPr>
            <a:xfrm>
              <a:off x="6085697" y="184042"/>
              <a:ext cx="321281" cy="720000"/>
            </a:xfrm>
            <a:prstGeom prst="ellipse">
              <a:avLst/>
            </a:prstGeom>
            <a:solidFill>
              <a:srgbClr val="13468E"/>
            </a:solidFill>
            <a:ln>
              <a:solidFill>
                <a:srgbClr val="1346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2800" b="1" spc="-150" dirty="0">
                  <a:solidFill>
                    <a:schemeClr val="bg1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03</a:t>
              </a:r>
              <a:endParaRPr kumimoji="1" lang="ko-KR" altLang="en-US" sz="2800" b="1" spc="-150" dirty="0">
                <a:solidFill>
                  <a:schemeClr val="bg1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45DA643-B907-274A-BFA3-CB47A6C757EB}"/>
                </a:ext>
              </a:extLst>
            </p:cNvPr>
            <p:cNvSpPr txBox="1"/>
            <p:nvPr/>
          </p:nvSpPr>
          <p:spPr>
            <a:xfrm>
              <a:off x="6427478" y="216117"/>
              <a:ext cx="6374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400" b="1" spc="-150" dirty="0">
                  <a:solidFill>
                    <a:srgbClr val="13468E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연구방법 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45DA643-B907-274A-BFA3-CB47A6C757EB}"/>
              </a:ext>
            </a:extLst>
          </p:cNvPr>
          <p:cNvSpPr txBox="1"/>
          <p:nvPr/>
        </p:nvSpPr>
        <p:spPr>
          <a:xfrm>
            <a:off x="1004522" y="716471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spc="-150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연구 수행 계획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122181" y="620783"/>
            <a:ext cx="3421494" cy="75489"/>
          </a:xfrm>
          <a:prstGeom prst="rect">
            <a:avLst/>
          </a:prstGeom>
          <a:solidFill>
            <a:srgbClr val="1346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-2088666" y="1500980"/>
            <a:ext cx="1978524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2525469"/>
              </p:ext>
            </p:extLst>
          </p:nvPr>
        </p:nvGraphicFramePr>
        <p:xfrm>
          <a:off x="426130" y="1363985"/>
          <a:ext cx="9161752" cy="5031626"/>
        </p:xfrm>
        <a:graphic>
          <a:graphicData uri="http://schemas.openxmlformats.org/drawingml/2006/table">
            <a:tbl>
              <a:tblPr/>
              <a:tblGrid>
                <a:gridCol w="10301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42429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37554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4175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336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아이디어 구체화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75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제품 </a:t>
                      </a: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설계도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75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부품구매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75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OpenCV</a:t>
                      </a: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코딩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75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제품</a:t>
                      </a: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제작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75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최종 </a:t>
                      </a: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제어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75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시험 및 검증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75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결과물 </a:t>
                      </a: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전시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75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과제 결과 정리</a:t>
                      </a: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5929" marR="65929" marT="32965" marB="3296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0BE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889250" y="1825625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625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906568" y="1283933"/>
            <a:ext cx="66845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2419350" y="3219450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2043113" y="2646363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952186" y="2313374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2844800" y="1806575"/>
            <a:ext cx="1397556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902262" y="1806575"/>
            <a:ext cx="1540417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8EF2867-0C76-1A41-8041-A909C574B6DA}"/>
              </a:ext>
            </a:extLst>
          </p:cNvPr>
          <p:cNvGrpSpPr/>
          <p:nvPr/>
        </p:nvGrpSpPr>
        <p:grpSpPr>
          <a:xfrm>
            <a:off x="186564" y="186648"/>
            <a:ext cx="2194536" cy="720000"/>
            <a:chOff x="6085697" y="184042"/>
            <a:chExt cx="979255" cy="720000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B2AF3EB-1726-5A41-9416-A4B854A38399}"/>
                </a:ext>
              </a:extLst>
            </p:cNvPr>
            <p:cNvSpPr/>
            <p:nvPr/>
          </p:nvSpPr>
          <p:spPr>
            <a:xfrm>
              <a:off x="6085697" y="184042"/>
              <a:ext cx="321281" cy="720000"/>
            </a:xfrm>
            <a:prstGeom prst="ellipse">
              <a:avLst/>
            </a:prstGeom>
            <a:solidFill>
              <a:srgbClr val="13468E"/>
            </a:solidFill>
            <a:ln>
              <a:solidFill>
                <a:srgbClr val="1346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2800" b="1" spc="-150" dirty="0">
                  <a:solidFill>
                    <a:schemeClr val="bg1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03</a:t>
              </a:r>
              <a:endParaRPr kumimoji="1" lang="ko-KR" altLang="en-US" sz="2800" b="1" spc="-150" dirty="0">
                <a:solidFill>
                  <a:schemeClr val="bg1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45DA643-B907-274A-BFA3-CB47A6C757EB}"/>
                </a:ext>
              </a:extLst>
            </p:cNvPr>
            <p:cNvSpPr txBox="1"/>
            <p:nvPr/>
          </p:nvSpPr>
          <p:spPr>
            <a:xfrm>
              <a:off x="6427478" y="216117"/>
              <a:ext cx="6374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400" b="1" spc="-150" dirty="0">
                  <a:solidFill>
                    <a:srgbClr val="13468E"/>
                  </a:solidFill>
                  <a:latin typeface="NanumSquareOTF_ac ExtraBold" panose="020B0600000101010101" pitchFamily="34" charset="-127"/>
                  <a:ea typeface="NanumSquareOTF_ac ExtraBold" panose="020B0600000101010101" pitchFamily="34" charset="-127"/>
                </a:rPr>
                <a:t>연구방법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45DA643-B907-274A-BFA3-CB47A6C757EB}"/>
              </a:ext>
            </a:extLst>
          </p:cNvPr>
          <p:cNvSpPr txBox="1"/>
          <p:nvPr/>
        </p:nvSpPr>
        <p:spPr>
          <a:xfrm>
            <a:off x="1004522" y="716471"/>
            <a:ext cx="2064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spc="-150" dirty="0"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연구 인력 및 연구비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1122181" y="620783"/>
            <a:ext cx="3421494" cy="75489"/>
          </a:xfrm>
          <a:prstGeom prst="rect">
            <a:avLst/>
          </a:prstGeom>
          <a:solidFill>
            <a:srgbClr val="13468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466077"/>
              </p:ext>
            </p:extLst>
          </p:nvPr>
        </p:nvGraphicFramePr>
        <p:xfrm>
          <a:off x="1303666" y="1364680"/>
          <a:ext cx="7369976" cy="4779516"/>
        </p:xfrm>
        <a:graphic>
          <a:graphicData uri="http://schemas.openxmlformats.org/drawingml/2006/table">
            <a:tbl>
              <a:tblPr/>
              <a:tblGrid>
                <a:gridCol w="1850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196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0132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기간</a:t>
                      </a:r>
                    </a:p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항목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955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984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소요 장비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품목</a:t>
                      </a:r>
                      <a:r>
                        <a:rPr lang="en-US" altLang="ko-KR" sz="11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998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소요 재료</a:t>
                      </a: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부품</a:t>
                      </a: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품목</a:t>
                      </a: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금액</a:t>
                      </a:r>
                      <a:r>
                        <a:rPr lang="en-US" altLang="ko-KR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111375" y="1931988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622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1486</TotalTime>
  <Words>856</Words>
  <Application>Microsoft Office PowerPoint</Application>
  <PresentationFormat>A4 용지(210x297mm)</PresentationFormat>
  <Paragraphs>204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1" baseType="lpstr">
      <vt:lpstr>NanumSquareOTF_ac</vt:lpstr>
      <vt:lpstr>NanumSquareOTF_ac Bold</vt:lpstr>
      <vt:lpstr>NanumSquareOTF_ac ExtraBold</vt:lpstr>
      <vt:lpstr>Pretendard</vt:lpstr>
      <vt:lpstr>se-nanumgothic</vt:lpstr>
      <vt:lpstr>Söhne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나성균</dc:creator>
  <cp:lastModifiedBy>Harman</cp:lastModifiedBy>
  <cp:revision>59</cp:revision>
  <dcterms:created xsi:type="dcterms:W3CDTF">2022-02-26T13:27:41Z</dcterms:created>
  <dcterms:modified xsi:type="dcterms:W3CDTF">2024-04-03T06:39:12Z</dcterms:modified>
</cp:coreProperties>
</file>

<file path=docProps/thumbnail.jpeg>
</file>